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282690" cy="11308715"/>
          </a:xfrm>
          <a:custGeom>
            <a:avLst/>
            <a:gdLst/>
            <a:ahLst/>
            <a:cxnLst/>
            <a:rect l="l" t="t" r="r" b="b"/>
            <a:pathLst>
              <a:path w="6282690" h="11308715">
                <a:moveTo>
                  <a:pt x="6282531" y="0"/>
                </a:moveTo>
                <a:lnTo>
                  <a:pt x="0" y="0"/>
                </a:lnTo>
                <a:lnTo>
                  <a:pt x="0" y="11308556"/>
                </a:lnTo>
                <a:lnTo>
                  <a:pt x="6282531" y="11308556"/>
                </a:lnTo>
                <a:lnTo>
                  <a:pt x="6282531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8167" y="9936790"/>
            <a:ext cx="2300899" cy="6136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1203" y="716072"/>
            <a:ext cx="3796029" cy="628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9133891" y="10353476"/>
            <a:ext cx="220979" cy="2520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50" spc="-25" i="1">
                <a:solidFill>
                  <a:srgbClr val="237D12"/>
                </a:solidFill>
                <a:latin typeface="Arial"/>
                <a:cs typeface="Arial"/>
              </a:rPr>
              <a:t>27</a:t>
            </a:r>
            <a:endParaRPr sz="14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0"/>
              <a:t>Public</a:t>
            </a:r>
            <a:r>
              <a:rPr dirty="0" spc="-165"/>
              <a:t> </a:t>
            </a:r>
            <a:r>
              <a:rPr dirty="0" spc="-10"/>
              <a:t>Outreach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41203" y="1371549"/>
            <a:ext cx="4705985" cy="38233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spc="-35" i="1">
                <a:solidFill>
                  <a:srgbClr val="237D12"/>
                </a:solidFill>
                <a:latin typeface="Arial"/>
                <a:cs typeface="Arial"/>
              </a:rPr>
              <a:t>Elevator</a:t>
            </a:r>
            <a:r>
              <a:rPr dirty="0" sz="2950" spc="-145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2950" spc="-10" i="1">
                <a:solidFill>
                  <a:srgbClr val="237D12"/>
                </a:solidFill>
                <a:latin typeface="Arial"/>
                <a:cs typeface="Arial"/>
              </a:rPr>
              <a:t>Speeches</a:t>
            </a:r>
            <a:endParaRPr sz="29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2595"/>
              </a:spcBef>
            </a:pP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Elevator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speeches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provide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concise,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compelling,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memorable</a:t>
            </a:r>
            <a:r>
              <a:rPr dirty="0" sz="1450" spc="1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message</a:t>
            </a:r>
            <a:r>
              <a:rPr dirty="0" sz="1450" spc="1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1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1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be</a:t>
            </a:r>
            <a:r>
              <a:rPr dirty="0" sz="1450" spc="1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delivered</a:t>
            </a:r>
            <a:r>
              <a:rPr dirty="0" sz="1450" spc="1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quickly,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like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time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takes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ride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elevator.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They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are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often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first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point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contact</a:t>
            </a:r>
            <a:r>
              <a:rPr dirty="0" sz="1450" spc="-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between</a:t>
            </a:r>
            <a:r>
              <a:rPr dirty="0" sz="1450" spc="-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campaigns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individuals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who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may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not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be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familiar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your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initiative.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well-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crafted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speech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creates</a:t>
            </a:r>
            <a:r>
              <a:rPr dirty="0" sz="1450" spc="1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positive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first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impression</a:t>
            </a:r>
            <a:r>
              <a:rPr dirty="0" sz="1450" spc="1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raises</a:t>
            </a:r>
            <a:r>
              <a:rPr dirty="0" sz="1450" spc="1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awareness</a:t>
            </a:r>
            <a:r>
              <a:rPr dirty="0" sz="1450" spc="1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1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goals.</a:t>
            </a:r>
            <a:endParaRPr sz="1450">
              <a:latin typeface="Arial"/>
              <a:cs typeface="Arial"/>
            </a:endParaRPr>
          </a:p>
          <a:p>
            <a:pPr marL="12700" marR="223520">
              <a:lnSpc>
                <a:spcPct val="104200"/>
              </a:lnSpc>
              <a:spcBef>
                <a:spcPts val="995"/>
              </a:spcBef>
            </a:pP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Here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again,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we’ve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explored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positioning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national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movement, a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crucial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component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a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national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movement,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community-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driven</a:t>
            </a:r>
            <a:r>
              <a:rPr dirty="0" sz="1450" spc="10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campaign</a:t>
            </a:r>
            <a:r>
              <a:rPr dirty="0" sz="1450" spc="1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determine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the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highest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engagement.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Words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bold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are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unique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each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elevator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speech.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620574" y="1917609"/>
            <a:ext cx="10525125" cy="215646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450" spc="-10">
                <a:solidFill>
                  <a:srgbClr val="237D12"/>
                </a:solidFill>
                <a:latin typeface="Arial"/>
                <a:cs typeface="Arial"/>
              </a:rPr>
              <a:t>National</a:t>
            </a:r>
            <a:endParaRPr sz="1450">
              <a:latin typeface="Arial"/>
              <a:cs typeface="Arial"/>
            </a:endParaRPr>
          </a:p>
          <a:p>
            <a:pPr marL="12700" marR="222885">
              <a:lnSpc>
                <a:spcPct val="101499"/>
              </a:lnSpc>
              <a:spcBef>
                <a:spcPts val="430"/>
              </a:spcBef>
            </a:pP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45">
                <a:solidFill>
                  <a:srgbClr val="4D4D4D"/>
                </a:solidFill>
                <a:latin typeface="Arial"/>
                <a:cs typeface="Arial"/>
              </a:rPr>
              <a:t>national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10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gives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5">
                <a:solidFill>
                  <a:srgbClr val="4D4D4D"/>
                </a:solidFill>
                <a:latin typeface="Arial"/>
                <a:cs typeface="Arial"/>
              </a:rPr>
              <a:t>support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they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need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up </a:t>
            </a:r>
            <a:r>
              <a:rPr dirty="0" sz="1950" spc="70">
                <a:solidFill>
                  <a:srgbClr val="4D4D4D"/>
                </a:solidFill>
                <a:latin typeface="Arial"/>
                <a:cs typeface="Arial"/>
              </a:rPr>
              <a:t>their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4D4D4D"/>
                </a:solidFill>
                <a:latin typeface="Arial"/>
                <a:cs typeface="Arial"/>
              </a:rPr>
              <a:t>turn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5">
                <a:solidFill>
                  <a:srgbClr val="4D4D4D"/>
                </a:solidFill>
                <a:latin typeface="Arial"/>
                <a:cs typeface="Arial"/>
              </a:rPr>
              <a:t>them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thriving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spaces.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4D4D4D"/>
                </a:solidFill>
                <a:latin typeface="Arial"/>
                <a:cs typeface="Arial"/>
              </a:rPr>
              <a:t>believe</a:t>
            </a:r>
            <a:r>
              <a:rPr dirty="0" sz="1950" spc="500">
                <a:solidFill>
                  <a:srgbClr val="4D4D4D"/>
                </a:solidFill>
                <a:latin typeface="Arial"/>
                <a:cs typeface="Arial"/>
              </a:rPr>
              <a:t> 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power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10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community-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driven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change.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planting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trees,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5">
                <a:solidFill>
                  <a:srgbClr val="4D4D4D"/>
                </a:solidFill>
                <a:latin typeface="Arial"/>
                <a:cs typeface="Arial"/>
              </a:rPr>
              <a:t>nurturing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spaces,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uniting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neighborhoods,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healthier,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happier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cities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10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4D4D4D"/>
                </a:solidFill>
                <a:latin typeface="Arial"/>
                <a:cs typeface="Arial"/>
              </a:rPr>
              <a:t>enjoy.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3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in</a:t>
            </a:r>
            <a:endParaRPr sz="1950">
              <a:latin typeface="Arial"/>
              <a:cs typeface="Arial"/>
            </a:endParaRPr>
          </a:p>
          <a:p>
            <a:pPr marL="12700" marR="5080">
              <a:lnSpc>
                <a:spcPct val="101499"/>
              </a:lnSpc>
            </a:pP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movement.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Together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make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our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cities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equitable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resilient,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one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tree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-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one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plant</a:t>
            </a:r>
            <a:r>
              <a:rPr dirty="0" sz="1950" spc="-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950" spc="-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20">
                <a:solidFill>
                  <a:srgbClr val="4D4D4D"/>
                </a:solidFill>
                <a:latin typeface="Arial"/>
                <a:cs typeface="Arial"/>
              </a:rPr>
              <a:t>time.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620574" y="4576345"/>
            <a:ext cx="10910570" cy="215646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450" spc="35">
                <a:solidFill>
                  <a:srgbClr val="237D12"/>
                </a:solidFill>
                <a:latin typeface="Arial"/>
                <a:cs typeface="Arial"/>
              </a:rPr>
              <a:t>Community</a:t>
            </a:r>
            <a:endParaRPr sz="1450">
              <a:latin typeface="Arial"/>
              <a:cs typeface="Arial"/>
            </a:endParaRPr>
          </a:p>
          <a:p>
            <a:pPr marL="12700" marR="490855">
              <a:lnSpc>
                <a:spcPct val="101499"/>
              </a:lnSpc>
              <a:spcBef>
                <a:spcPts val="425"/>
              </a:spcBef>
            </a:pPr>
            <a:r>
              <a:rPr dirty="0" sz="1950" spc="-30" b="1" i="1">
                <a:solidFill>
                  <a:srgbClr val="237D12"/>
                </a:solidFill>
                <a:latin typeface="Arial"/>
                <a:cs typeface="Arial"/>
              </a:rPr>
              <a:t>Spreading</a:t>
            </a:r>
            <a:r>
              <a:rPr dirty="0" sz="1950" spc="-6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85" b="1" i="1">
                <a:solidFill>
                  <a:srgbClr val="237D12"/>
                </a:solidFill>
                <a:latin typeface="Arial"/>
                <a:cs typeface="Arial"/>
              </a:rPr>
              <a:t>Roots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85" b="1" i="1">
                <a:solidFill>
                  <a:srgbClr val="237D12"/>
                </a:solidFill>
                <a:latin typeface="Arial"/>
                <a:cs typeface="Arial"/>
              </a:rPr>
              <a:t>is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b="1" i="1">
                <a:solidFill>
                  <a:srgbClr val="237D12"/>
                </a:solidFill>
                <a:latin typeface="Arial"/>
                <a:cs typeface="Arial"/>
              </a:rPr>
              <a:t>a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25" b="1" i="1">
                <a:solidFill>
                  <a:srgbClr val="237D12"/>
                </a:solidFill>
                <a:latin typeface="Arial"/>
                <a:cs typeface="Arial"/>
              </a:rPr>
              <a:t>national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40" b="1" i="1">
                <a:solidFill>
                  <a:srgbClr val="237D12"/>
                </a:solidFill>
                <a:latin typeface="Arial"/>
                <a:cs typeface="Arial"/>
              </a:rPr>
              <a:t>initiative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b="1" i="1">
                <a:solidFill>
                  <a:srgbClr val="237D12"/>
                </a:solidFill>
                <a:latin typeface="Arial"/>
                <a:cs typeface="Arial"/>
              </a:rPr>
              <a:t>that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supports </a:t>
            </a:r>
            <a:r>
              <a:rPr dirty="0" sz="1950" spc="-55" b="1" i="1">
                <a:solidFill>
                  <a:srgbClr val="237D12"/>
                </a:solidFill>
                <a:latin typeface="Arial"/>
                <a:cs typeface="Arial"/>
              </a:rPr>
              <a:t>urban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35" b="1" i="1">
                <a:solidFill>
                  <a:srgbClr val="237D12"/>
                </a:solidFill>
                <a:latin typeface="Arial"/>
                <a:cs typeface="Arial"/>
              </a:rPr>
              <a:t>and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50" b="1" i="1">
                <a:solidFill>
                  <a:srgbClr val="237D12"/>
                </a:solidFill>
                <a:latin typeface="Arial"/>
                <a:cs typeface="Arial"/>
              </a:rPr>
              <a:t>community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30" b="1" i="1">
                <a:solidFill>
                  <a:srgbClr val="237D12"/>
                </a:solidFill>
                <a:latin typeface="Arial"/>
                <a:cs typeface="Arial"/>
              </a:rPr>
              <a:t>forestry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b="1" i="1">
                <a:solidFill>
                  <a:srgbClr val="237D12"/>
                </a:solidFill>
                <a:latin typeface="Arial"/>
                <a:cs typeface="Arial"/>
              </a:rPr>
              <a:t>led</a:t>
            </a:r>
            <a:r>
              <a:rPr dirty="0" sz="1950" spc="-6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25" b="1" i="1">
                <a:solidFill>
                  <a:srgbClr val="237D12"/>
                </a:solidFill>
                <a:latin typeface="Arial"/>
                <a:cs typeface="Arial"/>
              </a:rPr>
              <a:t>by </a:t>
            </a:r>
            <a:r>
              <a:rPr dirty="0" sz="1950" b="1" i="1">
                <a:solidFill>
                  <a:srgbClr val="237D12"/>
                </a:solidFill>
                <a:latin typeface="Arial"/>
                <a:cs typeface="Arial"/>
              </a:rPr>
              <a:t>the</a:t>
            </a:r>
            <a:r>
              <a:rPr dirty="0" sz="1950" spc="-5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30" b="1" i="1">
                <a:solidFill>
                  <a:srgbClr val="237D12"/>
                </a:solidFill>
                <a:latin typeface="Arial"/>
                <a:cs typeface="Arial"/>
              </a:rPr>
              <a:t>people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35" b="1" i="1">
                <a:solidFill>
                  <a:srgbClr val="237D12"/>
                </a:solidFill>
                <a:latin typeface="Arial"/>
                <a:cs typeface="Arial"/>
              </a:rPr>
              <a:t>and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10" b="1" i="1">
                <a:solidFill>
                  <a:srgbClr val="237D12"/>
                </a:solidFill>
                <a:latin typeface="Arial"/>
                <a:cs typeface="Arial"/>
              </a:rPr>
              <a:t>for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b="1" i="1">
                <a:solidFill>
                  <a:srgbClr val="237D12"/>
                </a:solidFill>
                <a:latin typeface="Arial"/>
                <a:cs typeface="Arial"/>
              </a:rPr>
              <a:t>the</a:t>
            </a:r>
            <a:r>
              <a:rPr dirty="0" sz="1950" spc="-5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35" b="1" i="1">
                <a:solidFill>
                  <a:srgbClr val="237D12"/>
                </a:solidFill>
                <a:latin typeface="Arial"/>
                <a:cs typeface="Arial"/>
              </a:rPr>
              <a:t>people.</a:t>
            </a:r>
            <a:r>
              <a:rPr dirty="0" sz="1950" spc="-4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assist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when</a:t>
            </a:r>
            <a:r>
              <a:rPr dirty="0" sz="1950" spc="-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they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0">
                <a:solidFill>
                  <a:srgbClr val="4D4D4D"/>
                </a:solidFill>
                <a:latin typeface="Arial"/>
                <a:cs typeface="Arial"/>
              </a:rPr>
              <a:t>want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up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0">
                <a:solidFill>
                  <a:srgbClr val="4D4D4D"/>
                </a:solidFill>
                <a:latin typeface="Arial"/>
                <a:cs typeface="Arial"/>
              </a:rPr>
              <a:t>their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and</a:t>
            </a:r>
            <a:endParaRPr sz="1950">
              <a:latin typeface="Arial"/>
              <a:cs typeface="Arial"/>
            </a:endParaRPr>
          </a:p>
          <a:p>
            <a:pPr marL="12700" marR="5080">
              <a:lnSpc>
                <a:spcPct val="101499"/>
              </a:lnSpc>
            </a:pP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4D4D4D"/>
                </a:solidFill>
                <a:latin typeface="Arial"/>
                <a:cs typeface="Arial"/>
              </a:rPr>
              <a:t>turn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5">
                <a:solidFill>
                  <a:srgbClr val="4D4D4D"/>
                </a:solidFill>
                <a:latin typeface="Arial"/>
                <a:cs typeface="Arial"/>
              </a:rPr>
              <a:t>them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thriving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spaces.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planting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trees,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5">
                <a:solidFill>
                  <a:srgbClr val="4D4D4D"/>
                </a:solidFill>
                <a:latin typeface="Arial"/>
                <a:cs typeface="Arial"/>
              </a:rPr>
              <a:t>nurturing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green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spaces,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uniting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neighborhoods,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healthier,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happier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cities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10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4D4D4D"/>
                </a:solidFill>
                <a:latin typeface="Arial"/>
                <a:cs typeface="Arial"/>
              </a:rPr>
              <a:t>enjoy.</a:t>
            </a:r>
            <a:endParaRPr sz="1950">
              <a:latin typeface="Arial"/>
              <a:cs typeface="Arial"/>
            </a:endParaRPr>
          </a:p>
          <a:p>
            <a:pPr marL="12700" marR="307975">
              <a:lnSpc>
                <a:spcPct val="101499"/>
              </a:lnSpc>
            </a:pPr>
            <a:r>
              <a:rPr dirty="0" sz="1950" spc="-3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movement.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Together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make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cities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equitable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4D4D4D"/>
                </a:solidFill>
                <a:latin typeface="Arial"/>
                <a:cs typeface="Arial"/>
              </a:rPr>
              <a:t>resilient,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one</a:t>
            </a:r>
            <a:r>
              <a:rPr dirty="0" sz="1950" spc="-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5">
                <a:solidFill>
                  <a:srgbClr val="4D4D4D"/>
                </a:solidFill>
                <a:latin typeface="Arial"/>
                <a:cs typeface="Arial"/>
              </a:rPr>
              <a:t>tree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one</a:t>
            </a:r>
            <a:r>
              <a:rPr dirty="0" sz="1950" spc="-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plant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4D4D4D"/>
                </a:solidFill>
                <a:latin typeface="Arial"/>
                <a:cs typeface="Arial"/>
              </a:rPr>
              <a:t>time.</a:t>
            </a:r>
            <a:endParaRPr sz="19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620574" y="7235081"/>
            <a:ext cx="10774045" cy="215582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1450" spc="35">
                <a:solidFill>
                  <a:srgbClr val="237D12"/>
                </a:solidFill>
                <a:latin typeface="Arial"/>
                <a:cs typeface="Arial"/>
              </a:rPr>
              <a:t>Umbrella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1499"/>
              </a:lnSpc>
              <a:spcBef>
                <a:spcPts val="425"/>
              </a:spcBef>
            </a:pP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&lt;NAME&gt; </a:t>
            </a:r>
            <a:r>
              <a:rPr dirty="0" sz="1950" spc="-85" b="1" i="1">
                <a:solidFill>
                  <a:srgbClr val="237D12"/>
                </a:solidFill>
                <a:latin typeface="Arial"/>
                <a:cs typeface="Arial"/>
              </a:rPr>
              <a:t>is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b="1" i="1">
                <a:solidFill>
                  <a:srgbClr val="237D12"/>
                </a:solidFill>
                <a:latin typeface="Arial"/>
                <a:cs typeface="Arial"/>
              </a:rPr>
              <a:t>the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20" b="1" i="1">
                <a:solidFill>
                  <a:srgbClr val="237D12"/>
                </a:solidFill>
                <a:latin typeface="Arial"/>
                <a:cs typeface="Arial"/>
              </a:rPr>
              <a:t>local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40" b="1" i="1">
                <a:solidFill>
                  <a:srgbClr val="237D12"/>
                </a:solidFill>
                <a:latin typeface="Arial"/>
                <a:cs typeface="Arial"/>
              </a:rPr>
              <a:t>arm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b="1" i="1">
                <a:solidFill>
                  <a:srgbClr val="237D12"/>
                </a:solidFill>
                <a:latin typeface="Arial"/>
                <a:cs typeface="Arial"/>
              </a:rPr>
              <a:t>of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30" b="1" i="1">
                <a:solidFill>
                  <a:srgbClr val="237D12"/>
                </a:solidFill>
                <a:latin typeface="Arial"/>
                <a:cs typeface="Arial"/>
              </a:rPr>
              <a:t>Spreading</a:t>
            </a:r>
            <a:r>
              <a:rPr dirty="0" sz="1950" spc="-45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 spc="-75" b="1" i="1">
                <a:solidFill>
                  <a:srgbClr val="237D12"/>
                </a:solidFill>
                <a:latin typeface="Arial"/>
                <a:cs typeface="Arial"/>
              </a:rPr>
              <a:t>Roots,</a:t>
            </a:r>
            <a:r>
              <a:rPr dirty="0" sz="1950" spc="-20" b="1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45">
                <a:solidFill>
                  <a:srgbClr val="4D4D4D"/>
                </a:solidFill>
                <a:latin typeface="Arial"/>
                <a:cs typeface="Arial"/>
              </a:rPr>
              <a:t>national</a:t>
            </a:r>
            <a:r>
              <a:rPr dirty="0" sz="1950" spc="-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10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950" spc="-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gives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950" spc="-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950" spc="-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support they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need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up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0">
                <a:solidFill>
                  <a:srgbClr val="4D4D4D"/>
                </a:solidFill>
                <a:latin typeface="Arial"/>
                <a:cs typeface="Arial"/>
              </a:rPr>
              <a:t>their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urban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4D4D4D"/>
                </a:solidFill>
                <a:latin typeface="Arial"/>
                <a:cs typeface="Arial"/>
              </a:rPr>
              <a:t>turn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5">
                <a:solidFill>
                  <a:srgbClr val="4D4D4D"/>
                </a:solidFill>
                <a:latin typeface="Arial"/>
                <a:cs typeface="Arial"/>
              </a:rPr>
              <a:t>them</a:t>
            </a:r>
            <a:r>
              <a:rPr dirty="0" sz="19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thriving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green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spaces.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believe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power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10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community-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driven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change.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planting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trees,</a:t>
            </a:r>
            <a:r>
              <a:rPr dirty="0" sz="19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5">
                <a:solidFill>
                  <a:srgbClr val="4D4D4D"/>
                </a:solidFill>
                <a:latin typeface="Arial"/>
                <a:cs typeface="Arial"/>
              </a:rPr>
              <a:t>nurturing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spaces,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uniting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neighborhoods,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create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healthier,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happier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cities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10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9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9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70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dirty="0" sz="1950" spc="-10">
                <a:solidFill>
                  <a:srgbClr val="4D4D4D"/>
                </a:solidFill>
                <a:latin typeface="Arial"/>
                <a:cs typeface="Arial"/>
              </a:rPr>
              <a:t>enjoy.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3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us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60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movement.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Together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make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4D4D4D"/>
                </a:solidFill>
                <a:latin typeface="Arial"/>
                <a:cs typeface="Arial"/>
              </a:rPr>
              <a:t>cities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4D4D4D"/>
                </a:solidFill>
                <a:latin typeface="Arial"/>
                <a:cs typeface="Arial"/>
              </a:rPr>
              <a:t>equitable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20">
                <a:solidFill>
                  <a:srgbClr val="4D4D4D"/>
                </a:solidFill>
                <a:latin typeface="Arial"/>
                <a:cs typeface="Arial"/>
              </a:rPr>
              <a:t>more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resilient,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one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tree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one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4D4D4D"/>
                </a:solidFill>
                <a:latin typeface="Arial"/>
                <a:cs typeface="Arial"/>
              </a:rPr>
              <a:t>plant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9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9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950" spc="-10">
                <a:solidFill>
                  <a:srgbClr val="4D4D4D"/>
                </a:solidFill>
                <a:latin typeface="Arial"/>
                <a:cs typeface="Arial"/>
              </a:rPr>
              <a:t>time.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2024-06-13T14:18:42Z</dcterms:created>
  <dcterms:modified xsi:type="dcterms:W3CDTF">2024-06-13T14:18:42Z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2024-05-30T00:00:00Z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2024-06-13T00:00:00Z</vt:filetime>
  </property>
  <property fmtid="{D5CDD505-2E9C-101B-9397-08002B2CF9AE}" pid="5" name="Producer">
    <vt:lpwstr>Adobe PDF Library 17.0</vt:lpwstr>
  </property>
</Properties>
</file>