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20104100" cy="11309350"/>
  <p:notesSz cx="20104100" cy="113093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0" i="1">
                <a:solidFill>
                  <a:srgbClr val="237D1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1">
                <a:solidFill>
                  <a:srgbClr val="237D1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1">
                <a:solidFill>
                  <a:srgbClr val="237D1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1">
                <a:solidFill>
                  <a:srgbClr val="237D1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41203" y="716072"/>
            <a:ext cx="3796029" cy="6286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0" i="1">
                <a:solidFill>
                  <a:srgbClr val="237D1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6282690" cy="11308715"/>
            <a:chOff x="0" y="0"/>
            <a:chExt cx="6282690" cy="11308715"/>
          </a:xfrm>
        </p:grpSpPr>
        <p:sp>
          <p:nvSpPr>
            <p:cNvPr id="3" name="object 3" descr=""/>
            <p:cNvSpPr/>
            <p:nvPr/>
          </p:nvSpPr>
          <p:spPr>
            <a:xfrm>
              <a:off x="0" y="0"/>
              <a:ext cx="6282690" cy="11308715"/>
            </a:xfrm>
            <a:custGeom>
              <a:avLst/>
              <a:gdLst/>
              <a:ahLst/>
              <a:cxnLst/>
              <a:rect l="l" t="t" r="r" b="b"/>
              <a:pathLst>
                <a:path w="6282690" h="11308715">
                  <a:moveTo>
                    <a:pt x="6282531" y="0"/>
                  </a:moveTo>
                  <a:lnTo>
                    <a:pt x="0" y="0"/>
                  </a:lnTo>
                  <a:lnTo>
                    <a:pt x="0" y="11308556"/>
                  </a:lnTo>
                  <a:lnTo>
                    <a:pt x="6282531" y="11308556"/>
                  </a:lnTo>
                  <a:lnTo>
                    <a:pt x="6282531" y="0"/>
                  </a:lnTo>
                  <a:close/>
                </a:path>
              </a:pathLst>
            </a:custGeom>
            <a:solidFill>
              <a:srgbClr val="F5F5F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58167" y="9936790"/>
              <a:ext cx="2300899" cy="613602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950" spc="-70" b="1" i="0">
                <a:latin typeface="Arial"/>
                <a:cs typeface="Arial"/>
              </a:rPr>
              <a:t>Public</a:t>
            </a:r>
            <a:r>
              <a:rPr dirty="0" sz="3950" spc="-165" b="1" i="0">
                <a:latin typeface="Arial"/>
                <a:cs typeface="Arial"/>
              </a:rPr>
              <a:t> </a:t>
            </a:r>
            <a:r>
              <a:rPr dirty="0" sz="3950" spc="-10" b="1" i="0">
                <a:latin typeface="Arial"/>
                <a:cs typeface="Arial"/>
              </a:rPr>
              <a:t>Outreach</a:t>
            </a:r>
            <a:endParaRPr sz="395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741145" y="1371549"/>
            <a:ext cx="4838700" cy="733996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50" spc="-70" i="1">
                <a:solidFill>
                  <a:srgbClr val="237D12"/>
                </a:solidFill>
                <a:latin typeface="Arial"/>
                <a:cs typeface="Arial"/>
              </a:rPr>
              <a:t>Phone</a:t>
            </a:r>
            <a:r>
              <a:rPr dirty="0" sz="2950" spc="-114" i="1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dirty="0" sz="2950" spc="-10" i="1">
                <a:solidFill>
                  <a:srgbClr val="237D12"/>
                </a:solidFill>
                <a:latin typeface="Arial"/>
                <a:cs typeface="Arial"/>
              </a:rPr>
              <a:t>Scripts</a:t>
            </a:r>
            <a:endParaRPr sz="2950">
              <a:latin typeface="Arial"/>
              <a:cs typeface="Arial"/>
            </a:endParaRPr>
          </a:p>
          <a:p>
            <a:pPr marL="12700" marR="325755">
              <a:lnSpc>
                <a:spcPct val="104200"/>
              </a:lnSpc>
              <a:spcBef>
                <a:spcPts val="2585"/>
              </a:spcBef>
            </a:pP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Phone</a:t>
            </a:r>
            <a:r>
              <a:rPr dirty="0" sz="1450" spc="-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scripts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 are a</a:t>
            </a:r>
            <a:r>
              <a:rPr dirty="0" sz="1450" spc="-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way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directly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communicate</a:t>
            </a:r>
            <a:r>
              <a:rPr dirty="0" sz="1450" spc="50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with</a:t>
            </a:r>
            <a:r>
              <a:rPr dirty="0" sz="1450" spc="9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community</a:t>
            </a:r>
            <a:r>
              <a:rPr dirty="0" sz="1450" spc="9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members,</a:t>
            </a:r>
            <a:r>
              <a:rPr dirty="0" sz="1450" spc="9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stakeholders,</a:t>
            </a:r>
            <a:r>
              <a:rPr dirty="0" sz="1450" spc="9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5">
                <a:solidFill>
                  <a:srgbClr val="4D4D4D"/>
                </a:solidFill>
                <a:latin typeface="Arial"/>
                <a:cs typeface="Arial"/>
              </a:rPr>
              <a:t>and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potential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supporters.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With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these,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you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can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personally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invite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community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members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tree-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planting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events,</a:t>
            </a:r>
            <a:endParaRPr sz="1450">
              <a:latin typeface="Arial"/>
              <a:cs typeface="Arial"/>
            </a:endParaRPr>
          </a:p>
          <a:p>
            <a:pPr marL="12700" marR="113664">
              <a:lnSpc>
                <a:spcPct val="104200"/>
              </a:lnSpc>
              <a:spcBef>
                <a:spcPts val="5"/>
              </a:spcBef>
            </a:pP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workshops,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or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informational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sessions,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creating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sense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of</a:t>
            </a:r>
            <a:r>
              <a:rPr dirty="0" sz="1450" spc="9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connection</a:t>
            </a:r>
            <a:r>
              <a:rPr dirty="0" sz="1450" spc="9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9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importance.</a:t>
            </a:r>
            <a:endParaRPr sz="1450">
              <a:latin typeface="Arial"/>
              <a:cs typeface="Arial"/>
            </a:endParaRPr>
          </a:p>
          <a:p>
            <a:pPr marL="12700" marR="193040">
              <a:lnSpc>
                <a:spcPct val="104200"/>
              </a:lnSpc>
              <a:spcBef>
                <a:spcPts val="990"/>
              </a:spcBef>
            </a:pP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Remember</a:t>
            </a:r>
            <a:r>
              <a:rPr dirty="0" sz="1450" spc="9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10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communicate</a:t>
            </a:r>
            <a:r>
              <a:rPr dirty="0" sz="1450" spc="10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your</a:t>
            </a:r>
            <a:r>
              <a:rPr dirty="0" sz="1450" spc="10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message</a:t>
            </a:r>
            <a:r>
              <a:rPr dirty="0" sz="1450" spc="10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clearly,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persuasively,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friendly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manner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following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these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suggested</a:t>
            </a:r>
            <a:r>
              <a:rPr dirty="0" sz="1450" spc="-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steps:</a:t>
            </a:r>
            <a:endParaRPr sz="1450">
              <a:latin typeface="Arial"/>
              <a:cs typeface="Arial"/>
            </a:endParaRPr>
          </a:p>
          <a:p>
            <a:pPr marL="379095" indent="-272415">
              <a:lnSpc>
                <a:spcPct val="100000"/>
              </a:lnSpc>
              <a:spcBef>
                <a:spcPts val="1060"/>
              </a:spcBef>
              <a:buAutoNum type="arabicPeriod"/>
              <a:tabLst>
                <a:tab pos="379095" algn="l"/>
              </a:tabLst>
            </a:pP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Greet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the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person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introduce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yourself</a:t>
            </a:r>
            <a:endParaRPr sz="1450">
              <a:latin typeface="Arial"/>
              <a:cs typeface="Arial"/>
            </a:endParaRPr>
          </a:p>
          <a:p>
            <a:pPr marL="376555" marR="73660" indent="-270510">
              <a:lnSpc>
                <a:spcPct val="104200"/>
              </a:lnSpc>
              <a:spcBef>
                <a:spcPts val="990"/>
              </a:spcBef>
              <a:buAutoNum type="arabicPeriod"/>
              <a:tabLst>
                <a:tab pos="389255" algn="l"/>
              </a:tabLst>
            </a:pP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Establish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interest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by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highlighting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importance</a:t>
            </a:r>
            <a:r>
              <a:rPr dirty="0" sz="1450" spc="50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0">
                <a:solidFill>
                  <a:srgbClr val="4D4D4D"/>
                </a:solidFill>
                <a:latin typeface="Arial"/>
                <a:cs typeface="Arial"/>
              </a:rPr>
              <a:t>	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of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urban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community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forestry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(Hint: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Use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brief,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	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compelling</a:t>
            </a:r>
            <a:r>
              <a:rPr dirty="0" sz="1450" spc="-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95">
                <a:solidFill>
                  <a:srgbClr val="4D4D4D"/>
                </a:solidFill>
                <a:latin typeface="Arial"/>
                <a:cs typeface="Arial"/>
              </a:rPr>
              <a:t>fact</a:t>
            </a:r>
            <a:r>
              <a:rPr dirty="0" sz="1450" spc="-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or</a:t>
            </a:r>
            <a:r>
              <a:rPr dirty="0" sz="1450" spc="-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story)</a:t>
            </a:r>
            <a:endParaRPr sz="1450">
              <a:latin typeface="Arial"/>
              <a:cs typeface="Arial"/>
            </a:endParaRPr>
          </a:p>
          <a:p>
            <a:pPr marL="377190" indent="-270510">
              <a:lnSpc>
                <a:spcPct val="100000"/>
              </a:lnSpc>
              <a:spcBef>
                <a:spcPts val="1065"/>
              </a:spcBef>
              <a:buAutoNum type="arabicPeriod"/>
              <a:tabLst>
                <a:tab pos="377190" algn="l"/>
              </a:tabLst>
            </a:pP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Explain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your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initiative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event,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0">
                <a:solidFill>
                  <a:srgbClr val="4D4D4D"/>
                </a:solidFill>
                <a:latin typeface="Arial"/>
                <a:cs typeface="Arial"/>
              </a:rPr>
              <a:t>if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applicable</a:t>
            </a:r>
            <a:endParaRPr sz="1450">
              <a:latin typeface="Arial"/>
              <a:cs typeface="Arial"/>
            </a:endParaRPr>
          </a:p>
          <a:p>
            <a:pPr marL="377190" indent="-270510">
              <a:lnSpc>
                <a:spcPct val="100000"/>
              </a:lnSpc>
              <a:spcBef>
                <a:spcPts val="1065"/>
              </a:spcBef>
              <a:buAutoNum type="arabicPeriod"/>
              <a:tabLst>
                <a:tab pos="377190" algn="l"/>
              </a:tabLst>
            </a:pP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Discuss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benefits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of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involvement</a:t>
            </a:r>
            <a:endParaRPr sz="1450">
              <a:latin typeface="Arial"/>
              <a:cs typeface="Arial"/>
            </a:endParaRPr>
          </a:p>
          <a:p>
            <a:pPr marL="377190" indent="-270510">
              <a:lnSpc>
                <a:spcPct val="100000"/>
              </a:lnSpc>
              <a:spcBef>
                <a:spcPts val="1060"/>
              </a:spcBef>
              <a:buAutoNum type="arabicPeriod"/>
              <a:tabLst>
                <a:tab pos="377190" algn="l"/>
              </a:tabLst>
            </a:pP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Address</a:t>
            </a:r>
            <a:r>
              <a:rPr dirty="0" sz="1450" spc="1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questions</a:t>
            </a:r>
            <a:r>
              <a:rPr dirty="0" sz="1450" spc="1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or</a:t>
            </a:r>
            <a:r>
              <a:rPr dirty="0" sz="1450" spc="1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concerns</a:t>
            </a:r>
            <a:endParaRPr sz="1450">
              <a:latin typeface="Arial"/>
              <a:cs typeface="Arial"/>
            </a:endParaRPr>
          </a:p>
          <a:p>
            <a:pPr marL="376555" marR="160020" indent="-269875">
              <a:lnSpc>
                <a:spcPct val="104200"/>
              </a:lnSpc>
              <a:spcBef>
                <a:spcPts val="990"/>
              </a:spcBef>
              <a:buAutoNum type="arabicPeriod"/>
              <a:tabLst>
                <a:tab pos="389255" algn="l"/>
              </a:tabLst>
            </a:pP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Close</a:t>
            </a:r>
            <a:r>
              <a:rPr dirty="0" sz="1450" spc="-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by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thanking</a:t>
            </a:r>
            <a:r>
              <a:rPr dirty="0" sz="1450" spc="-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participant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for</a:t>
            </a:r>
            <a:r>
              <a:rPr dirty="0" sz="1450" spc="-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their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 time,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	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provide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contact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information,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discuss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any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next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	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steps</a:t>
            </a:r>
            <a:r>
              <a:rPr dirty="0" sz="1450" spc="9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(Ex.</a:t>
            </a:r>
            <a:r>
              <a:rPr dirty="0" sz="1450" spc="9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Informational</a:t>
            </a:r>
            <a:r>
              <a:rPr dirty="0" sz="1450" spc="9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material,</a:t>
            </a:r>
            <a:r>
              <a:rPr dirty="0" sz="1450" spc="9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event</a:t>
            </a:r>
            <a:r>
              <a:rPr dirty="0" sz="1450" spc="9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invitation)</a:t>
            </a:r>
            <a:endParaRPr sz="1450">
              <a:latin typeface="Arial"/>
              <a:cs typeface="Arial"/>
            </a:endParaRPr>
          </a:p>
          <a:p>
            <a:pPr marL="12700" marR="186690">
              <a:lnSpc>
                <a:spcPct val="104200"/>
              </a:lnSpc>
              <a:spcBef>
                <a:spcPts val="990"/>
              </a:spcBef>
            </a:pP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Here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we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have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three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phone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scripts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that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follow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the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same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format.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However,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difference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lies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how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0">
                <a:solidFill>
                  <a:srgbClr val="4D4D4D"/>
                </a:solidFill>
                <a:latin typeface="Arial"/>
                <a:cs typeface="Arial"/>
              </a:rPr>
              <a:t>your</a:t>
            </a:r>
            <a:endParaRPr sz="1450">
              <a:latin typeface="Arial"/>
              <a:cs typeface="Arial"/>
            </a:endParaRPr>
          </a:p>
          <a:p>
            <a:pPr marL="12700" marR="5080">
              <a:lnSpc>
                <a:spcPct val="104200"/>
              </a:lnSpc>
              <a:spcBef>
                <a:spcPts val="5"/>
              </a:spcBef>
            </a:pP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initiative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is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positioned: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as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national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movement,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crucial component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of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national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movement,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or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community-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driven</a:t>
            </a:r>
            <a:r>
              <a:rPr dirty="0" sz="1450" spc="1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campaign.</a:t>
            </a:r>
            <a:endParaRPr sz="145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8799999" y="1791098"/>
            <a:ext cx="8265795" cy="7274559"/>
          </a:xfrm>
          <a:prstGeom prst="rect">
            <a:avLst/>
          </a:prstGeom>
        </p:spPr>
        <p:txBody>
          <a:bodyPr wrap="square" lIns="0" tIns="755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95"/>
              </a:spcBef>
            </a:pPr>
            <a:r>
              <a:rPr dirty="0" sz="1450" spc="45">
                <a:solidFill>
                  <a:srgbClr val="237D12"/>
                </a:solidFill>
                <a:latin typeface="Arial"/>
                <a:cs typeface="Arial"/>
              </a:rPr>
              <a:t>Community</a:t>
            </a:r>
            <a:r>
              <a:rPr dirty="0" sz="1450" spc="-40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237D12"/>
                </a:solidFill>
                <a:latin typeface="Arial"/>
                <a:cs typeface="Arial"/>
              </a:rPr>
              <a:t>Driven</a:t>
            </a: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dirty="0" sz="1450" spc="-10" b="1">
                <a:solidFill>
                  <a:srgbClr val="237D12"/>
                </a:solidFill>
                <a:latin typeface="Arial"/>
                <a:cs typeface="Arial"/>
              </a:rPr>
              <a:t>Intro</a:t>
            </a:r>
            <a:endParaRPr sz="1450">
              <a:latin typeface="Arial"/>
              <a:cs typeface="Arial"/>
            </a:endParaRPr>
          </a:p>
          <a:p>
            <a:pPr marL="12700" marR="277495">
              <a:lnSpc>
                <a:spcPct val="104200"/>
              </a:lnSpc>
            </a:pP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Caller: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Hello!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This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is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&lt;Name&gt;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from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Spreading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Roots.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Am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speaking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with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&lt;Recipient’s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Name&gt;?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Recipient: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50">
                <a:solidFill>
                  <a:srgbClr val="4D4D4D"/>
                </a:solidFill>
                <a:latin typeface="Arial"/>
                <a:cs typeface="Arial"/>
              </a:rPr>
              <a:t>Yes,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this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is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&lt;Name&gt;.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How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can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help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0">
                <a:solidFill>
                  <a:srgbClr val="4D4D4D"/>
                </a:solidFill>
                <a:latin typeface="Arial"/>
                <a:cs typeface="Arial"/>
              </a:rPr>
              <a:t>you?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450" spc="-10" b="1">
                <a:solidFill>
                  <a:srgbClr val="237D12"/>
                </a:solidFill>
                <a:latin typeface="Arial"/>
                <a:cs typeface="Arial"/>
              </a:rPr>
              <a:t>Purpose</a:t>
            </a:r>
            <a:endParaRPr sz="1450">
              <a:latin typeface="Arial"/>
              <a:cs typeface="Arial"/>
            </a:endParaRPr>
          </a:p>
          <a:p>
            <a:pPr marL="12700" marR="139065">
              <a:lnSpc>
                <a:spcPct val="104200"/>
              </a:lnSpc>
            </a:pP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Caller: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Great!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I’m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reaching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out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tell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you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little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bit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about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Spreading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Roots,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national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initiative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designed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support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community-led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urban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forestry,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so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that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people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can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have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voice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creating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preserving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right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green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spaces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in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neighborhoods.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Because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we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know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that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when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5">
                <a:solidFill>
                  <a:srgbClr val="4D4D4D"/>
                </a:solidFill>
                <a:latin typeface="Arial"/>
                <a:cs typeface="Arial"/>
              </a:rPr>
              <a:t>we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come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together,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we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can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create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better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community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for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us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all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enjoy.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450" b="1">
                <a:solidFill>
                  <a:srgbClr val="237D12"/>
                </a:solidFill>
                <a:latin typeface="Arial"/>
                <a:cs typeface="Arial"/>
              </a:rPr>
              <a:t>Highlighting</a:t>
            </a:r>
            <a:r>
              <a:rPr dirty="0" sz="1450" spc="-35" b="1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dirty="0" sz="1450" spc="-10" b="1">
                <a:solidFill>
                  <a:srgbClr val="237D12"/>
                </a:solidFill>
                <a:latin typeface="Arial"/>
                <a:cs typeface="Arial"/>
              </a:rPr>
              <a:t>Mission</a:t>
            </a: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Caller: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mission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is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5">
                <a:solidFill>
                  <a:srgbClr val="4D4D4D"/>
                </a:solidFill>
                <a:latin typeface="Arial"/>
                <a:cs typeface="Arial"/>
              </a:rPr>
              <a:t>&lt;INSERT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MISSION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STATEMENT&gt;.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15"/>
              </a:spcBef>
            </a:pP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50" spc="-10" b="1">
                <a:solidFill>
                  <a:srgbClr val="237D12"/>
                </a:solidFill>
                <a:latin typeface="Arial"/>
                <a:cs typeface="Arial"/>
              </a:rPr>
              <a:t>Engagement</a:t>
            </a: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Caller: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Have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you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ever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thought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about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benefits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of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having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more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green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spaces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45">
                <a:solidFill>
                  <a:srgbClr val="4D4D4D"/>
                </a:solidFill>
                <a:latin typeface="Arial"/>
                <a:cs typeface="Arial"/>
              </a:rPr>
              <a:t>&lt;PLACE&gt;,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0">
                <a:solidFill>
                  <a:srgbClr val="4D4D4D"/>
                </a:solidFill>
                <a:latin typeface="Arial"/>
                <a:cs typeface="Arial"/>
              </a:rPr>
              <a:t>like</a:t>
            </a: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dirty="0" sz="1450" spc="-25">
                <a:solidFill>
                  <a:srgbClr val="4D4D4D"/>
                </a:solidFill>
                <a:latin typeface="Arial"/>
                <a:cs typeface="Arial"/>
              </a:rPr>
              <a:t>&lt;INSERT</a:t>
            </a:r>
            <a:r>
              <a:rPr dirty="0" sz="1450" spc="-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BENEFITS&gt;?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450" spc="-10" b="1">
                <a:solidFill>
                  <a:srgbClr val="237D12"/>
                </a:solidFill>
                <a:latin typeface="Arial"/>
                <a:cs typeface="Arial"/>
              </a:rPr>
              <a:t>Invitation</a:t>
            </a: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Caller: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We’re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inviting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community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members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join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us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upcoming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45">
                <a:solidFill>
                  <a:srgbClr val="4D4D4D"/>
                </a:solidFill>
                <a:latin typeface="Arial"/>
                <a:cs typeface="Arial"/>
              </a:rPr>
              <a:t>&lt;EVENT&gt;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on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75">
                <a:solidFill>
                  <a:srgbClr val="4D4D4D"/>
                </a:solidFill>
                <a:latin typeface="Arial"/>
                <a:cs typeface="Arial"/>
              </a:rPr>
              <a:t>&lt;DATE&gt;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at</a:t>
            </a:r>
            <a:endParaRPr sz="1450">
              <a:latin typeface="Arial"/>
              <a:cs typeface="Arial"/>
            </a:endParaRPr>
          </a:p>
          <a:p>
            <a:pPr marL="12700" marR="66040">
              <a:lnSpc>
                <a:spcPct val="104200"/>
              </a:lnSpc>
            </a:pPr>
            <a:r>
              <a:rPr dirty="0" sz="1450" spc="-45">
                <a:solidFill>
                  <a:srgbClr val="4D4D4D"/>
                </a:solidFill>
                <a:latin typeface="Arial"/>
                <a:cs typeface="Arial"/>
              </a:rPr>
              <a:t>&lt;LOCATION&gt;.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It’s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fantastic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opportunity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get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involved,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meet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other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people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who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care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about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5">
                <a:solidFill>
                  <a:srgbClr val="4D4D4D"/>
                </a:solidFill>
                <a:latin typeface="Arial"/>
                <a:cs typeface="Arial"/>
              </a:rPr>
              <a:t>our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town,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help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us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create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more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vibrant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community.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15"/>
              </a:spcBef>
            </a:pP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50" b="1">
                <a:solidFill>
                  <a:srgbClr val="237D12"/>
                </a:solidFill>
                <a:latin typeface="Arial"/>
                <a:cs typeface="Arial"/>
              </a:rPr>
              <a:t>Call-to-</a:t>
            </a:r>
            <a:r>
              <a:rPr dirty="0" sz="1450" spc="-10" b="1">
                <a:solidFill>
                  <a:srgbClr val="237D12"/>
                </a:solidFill>
                <a:latin typeface="Arial"/>
                <a:cs typeface="Arial"/>
              </a:rPr>
              <a:t>Action</a:t>
            </a:r>
            <a:endParaRPr sz="1450">
              <a:latin typeface="Arial"/>
              <a:cs typeface="Arial"/>
            </a:endParaRPr>
          </a:p>
          <a:p>
            <a:pPr marL="12700" marR="371475">
              <a:lnSpc>
                <a:spcPct val="104200"/>
              </a:lnSpc>
            </a:pP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Caller: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Would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you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be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interested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joining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us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for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event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or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learning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more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about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Spreading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Roots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community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initiatives?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Your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support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can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make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real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difference.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450" spc="-10" b="1">
                <a:solidFill>
                  <a:srgbClr val="237D12"/>
                </a:solidFill>
                <a:latin typeface="Arial"/>
                <a:cs typeface="Arial"/>
              </a:rPr>
              <a:t>Closing</a:t>
            </a:r>
            <a:endParaRPr sz="1450">
              <a:latin typeface="Arial"/>
              <a:cs typeface="Arial"/>
            </a:endParaRPr>
          </a:p>
          <a:p>
            <a:pPr marL="12700" marR="5080">
              <a:lnSpc>
                <a:spcPct val="104200"/>
              </a:lnSpc>
            </a:pP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Caller: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Thank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you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so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much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5">
                <a:solidFill>
                  <a:srgbClr val="4D4D4D"/>
                </a:solidFill>
                <a:latin typeface="Arial"/>
                <a:cs typeface="Arial"/>
              </a:rPr>
              <a:t>&lt;NAME&gt;.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We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appreciate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your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time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your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interest.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Feel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free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visit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website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or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contact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us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at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0">
                <a:solidFill>
                  <a:srgbClr val="4D4D4D"/>
                </a:solidFill>
                <a:latin typeface="Arial"/>
                <a:cs typeface="Arial"/>
              </a:rPr>
              <a:t>&lt;NUMBER&gt;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for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more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details.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I’m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really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looking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forward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making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positive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changes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community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with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0">
                <a:solidFill>
                  <a:srgbClr val="4D4D4D"/>
                </a:solidFill>
                <a:latin typeface="Arial"/>
                <a:cs typeface="Arial"/>
              </a:rPr>
              <a:t>you!</a:t>
            </a:r>
            <a:endParaRPr sz="14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8167" y="9936790"/>
            <a:ext cx="2300899" cy="613602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741238" y="1458165"/>
            <a:ext cx="8204200" cy="7735570"/>
          </a:xfrm>
          <a:prstGeom prst="rect">
            <a:avLst/>
          </a:prstGeom>
        </p:spPr>
        <p:txBody>
          <a:bodyPr wrap="square" lIns="0" tIns="755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95"/>
              </a:spcBef>
            </a:pPr>
            <a:r>
              <a:rPr dirty="0" sz="1450">
                <a:solidFill>
                  <a:srgbClr val="237D12"/>
                </a:solidFill>
                <a:latin typeface="Arial"/>
                <a:cs typeface="Arial"/>
              </a:rPr>
              <a:t>National</a:t>
            </a:r>
            <a:r>
              <a:rPr dirty="0" sz="1450" spc="295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237D12"/>
                </a:solidFill>
                <a:latin typeface="Arial"/>
                <a:cs typeface="Arial"/>
              </a:rPr>
              <a:t>Movement</a:t>
            </a: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dirty="0" sz="1450" spc="-10" b="1">
                <a:solidFill>
                  <a:srgbClr val="237D12"/>
                </a:solidFill>
                <a:latin typeface="Arial"/>
                <a:cs typeface="Arial"/>
              </a:rPr>
              <a:t>Intro</a:t>
            </a:r>
            <a:endParaRPr sz="1450">
              <a:latin typeface="Arial"/>
              <a:cs typeface="Arial"/>
            </a:endParaRPr>
          </a:p>
          <a:p>
            <a:pPr marL="12700" marR="216535">
              <a:lnSpc>
                <a:spcPct val="104200"/>
              </a:lnSpc>
            </a:pP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Caller: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Hello!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This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is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&lt;Name&gt;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from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Spreading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Roots.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Am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speaking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with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&lt;Recipient’s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Name&gt;?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Recipient: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50">
                <a:solidFill>
                  <a:srgbClr val="4D4D4D"/>
                </a:solidFill>
                <a:latin typeface="Arial"/>
                <a:cs typeface="Arial"/>
              </a:rPr>
              <a:t>Yes,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this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is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&lt;Name&gt;.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How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can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help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0">
                <a:solidFill>
                  <a:srgbClr val="4D4D4D"/>
                </a:solidFill>
                <a:latin typeface="Arial"/>
                <a:cs typeface="Arial"/>
              </a:rPr>
              <a:t>you?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450" spc="-10" b="1">
                <a:solidFill>
                  <a:srgbClr val="237D12"/>
                </a:solidFill>
                <a:latin typeface="Arial"/>
                <a:cs typeface="Arial"/>
              </a:rPr>
              <a:t>Purpose</a:t>
            </a:r>
            <a:endParaRPr sz="1450">
              <a:latin typeface="Arial"/>
              <a:cs typeface="Arial"/>
            </a:endParaRPr>
          </a:p>
          <a:p>
            <a:pPr marL="12700" marR="127000">
              <a:lnSpc>
                <a:spcPct val="104200"/>
              </a:lnSpc>
            </a:pP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Caller: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Great!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I’m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reaching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out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tell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you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little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bit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about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national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initiative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called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Spreading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Roots.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It’s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designed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support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urban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forestry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led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by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people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for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people.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Because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we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know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that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greater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access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nature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can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dramatically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improve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people’s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lives.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yet,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there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is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drastic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inequity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who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has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access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it.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So,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we’re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giving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people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voice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creating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5">
                <a:solidFill>
                  <a:srgbClr val="4D4D4D"/>
                </a:solidFill>
                <a:latin typeface="Arial"/>
                <a:cs typeface="Arial"/>
              </a:rPr>
              <a:t>and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preserving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right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green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spaces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in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neighborhoods.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Because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then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we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can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create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better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community</a:t>
            </a:r>
            <a:r>
              <a:rPr dirty="0" sz="1450" spc="-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that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 we 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all</a:t>
            </a:r>
            <a:r>
              <a:rPr dirty="0" sz="1450" spc="-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can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enjoy.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450" b="1">
                <a:solidFill>
                  <a:srgbClr val="237D12"/>
                </a:solidFill>
                <a:latin typeface="Arial"/>
                <a:cs typeface="Arial"/>
              </a:rPr>
              <a:t>Highlighting</a:t>
            </a:r>
            <a:r>
              <a:rPr dirty="0" sz="1450" spc="-35" b="1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dirty="0" sz="1450" spc="-10" b="1">
                <a:solidFill>
                  <a:srgbClr val="237D12"/>
                </a:solidFill>
                <a:latin typeface="Arial"/>
                <a:cs typeface="Arial"/>
              </a:rPr>
              <a:t>Mission</a:t>
            </a: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Caller: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mission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is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5">
                <a:solidFill>
                  <a:srgbClr val="4D4D4D"/>
                </a:solidFill>
                <a:latin typeface="Arial"/>
                <a:cs typeface="Arial"/>
              </a:rPr>
              <a:t>&lt;INSERT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MISSION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STATEMENT&gt;.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15"/>
              </a:spcBef>
            </a:pP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50" spc="-10" b="1">
                <a:solidFill>
                  <a:srgbClr val="237D12"/>
                </a:solidFill>
                <a:latin typeface="Arial"/>
                <a:cs typeface="Arial"/>
              </a:rPr>
              <a:t>Engagement</a:t>
            </a:r>
            <a:endParaRPr sz="1450">
              <a:latin typeface="Arial"/>
              <a:cs typeface="Arial"/>
            </a:endParaRPr>
          </a:p>
          <a:p>
            <a:pPr marL="12700" marR="381635">
              <a:lnSpc>
                <a:spcPct val="104200"/>
              </a:lnSpc>
            </a:pP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Caller: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Have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you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ever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thought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about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benefits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of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having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more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green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spaces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&lt;PLACE&gt;,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like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5">
                <a:solidFill>
                  <a:srgbClr val="4D4D4D"/>
                </a:solidFill>
                <a:latin typeface="Arial"/>
                <a:cs typeface="Arial"/>
              </a:rPr>
              <a:t>&lt;INSERT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BENEFITS&gt;?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15"/>
              </a:spcBef>
            </a:pP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50" spc="-10" b="1">
                <a:solidFill>
                  <a:srgbClr val="237D12"/>
                </a:solidFill>
                <a:latin typeface="Arial"/>
                <a:cs typeface="Arial"/>
              </a:rPr>
              <a:t>Invitation</a:t>
            </a: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Caller: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We’re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inviting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community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members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join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us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upcoming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45">
                <a:solidFill>
                  <a:srgbClr val="4D4D4D"/>
                </a:solidFill>
                <a:latin typeface="Arial"/>
                <a:cs typeface="Arial"/>
              </a:rPr>
              <a:t>&lt;EVENT&gt;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on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75">
                <a:solidFill>
                  <a:srgbClr val="4D4D4D"/>
                </a:solidFill>
                <a:latin typeface="Arial"/>
                <a:cs typeface="Arial"/>
              </a:rPr>
              <a:t>&lt;DATE&gt;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at</a:t>
            </a:r>
            <a:endParaRPr sz="1450">
              <a:latin typeface="Arial"/>
              <a:cs typeface="Arial"/>
            </a:endParaRPr>
          </a:p>
          <a:p>
            <a:pPr marL="12700" marR="5080">
              <a:lnSpc>
                <a:spcPct val="104200"/>
              </a:lnSpc>
            </a:pPr>
            <a:r>
              <a:rPr dirty="0" sz="1450" spc="-45">
                <a:solidFill>
                  <a:srgbClr val="4D4D4D"/>
                </a:solidFill>
                <a:latin typeface="Arial"/>
                <a:cs typeface="Arial"/>
              </a:rPr>
              <a:t>&lt;LOCATION&gt;.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It’s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fantastic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opportunity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get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involved,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meet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other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people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who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care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about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5">
                <a:solidFill>
                  <a:srgbClr val="4D4D4D"/>
                </a:solidFill>
                <a:latin typeface="Arial"/>
                <a:cs typeface="Arial"/>
              </a:rPr>
              <a:t>our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town,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help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us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create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more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vibrant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community.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450" b="1">
                <a:solidFill>
                  <a:srgbClr val="237D12"/>
                </a:solidFill>
                <a:latin typeface="Arial"/>
                <a:cs typeface="Arial"/>
              </a:rPr>
              <a:t>Call-to-</a:t>
            </a:r>
            <a:r>
              <a:rPr dirty="0" sz="1450" spc="-10" b="1">
                <a:solidFill>
                  <a:srgbClr val="237D12"/>
                </a:solidFill>
                <a:latin typeface="Arial"/>
                <a:cs typeface="Arial"/>
              </a:rPr>
              <a:t>Action</a:t>
            </a:r>
            <a:endParaRPr sz="1450">
              <a:latin typeface="Arial"/>
              <a:cs typeface="Arial"/>
            </a:endParaRPr>
          </a:p>
          <a:p>
            <a:pPr marL="12700" marR="310515">
              <a:lnSpc>
                <a:spcPct val="104200"/>
              </a:lnSpc>
            </a:pP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Caller: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Would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you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be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interested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joining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us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for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event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or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learning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more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about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Spreading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Roots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community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initiatives?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Your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support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can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make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real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difference.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450" spc="-10" b="1">
                <a:solidFill>
                  <a:srgbClr val="237D12"/>
                </a:solidFill>
                <a:latin typeface="Arial"/>
                <a:cs typeface="Arial"/>
              </a:rPr>
              <a:t>Closing</a:t>
            </a:r>
            <a:endParaRPr sz="1450">
              <a:latin typeface="Arial"/>
              <a:cs typeface="Arial"/>
            </a:endParaRPr>
          </a:p>
          <a:p>
            <a:pPr marL="12700" marR="338455">
              <a:lnSpc>
                <a:spcPct val="104200"/>
              </a:lnSpc>
            </a:pP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Caller: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Thank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you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so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much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5">
                <a:solidFill>
                  <a:srgbClr val="4D4D4D"/>
                </a:solidFill>
                <a:latin typeface="Arial"/>
                <a:cs typeface="Arial"/>
              </a:rPr>
              <a:t>&lt;NAME&gt;.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We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appreciate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your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time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your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interest.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Feel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free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to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visit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website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or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contact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us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at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0">
                <a:solidFill>
                  <a:srgbClr val="4D4D4D"/>
                </a:solidFill>
                <a:latin typeface="Arial"/>
                <a:cs typeface="Arial"/>
              </a:rPr>
              <a:t>&lt;NUMBER&gt;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for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more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details.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I’m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really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looking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forward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to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making</a:t>
            </a:r>
            <a:r>
              <a:rPr dirty="0" sz="1450" spc="9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positive</a:t>
            </a:r>
            <a:r>
              <a:rPr dirty="0" sz="1450" spc="10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changes</a:t>
            </a:r>
            <a:r>
              <a:rPr dirty="0" sz="1450" spc="9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</a:t>
            </a:r>
            <a:r>
              <a:rPr dirty="0" sz="1450" spc="10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dirty="0" sz="1450" spc="10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community</a:t>
            </a:r>
            <a:r>
              <a:rPr dirty="0" sz="1450" spc="9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with</a:t>
            </a:r>
            <a:r>
              <a:rPr dirty="0" sz="1450" spc="10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0">
                <a:solidFill>
                  <a:srgbClr val="4D4D4D"/>
                </a:solidFill>
                <a:latin typeface="Arial"/>
                <a:cs typeface="Arial"/>
              </a:rPr>
              <a:t>you!</a:t>
            </a:r>
            <a:endParaRPr sz="145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0856176" y="1457035"/>
            <a:ext cx="8441690" cy="7735570"/>
          </a:xfrm>
          <a:prstGeom prst="rect">
            <a:avLst/>
          </a:prstGeom>
        </p:spPr>
        <p:txBody>
          <a:bodyPr wrap="square" lIns="0" tIns="755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95"/>
              </a:spcBef>
            </a:pPr>
            <a:r>
              <a:rPr dirty="0" sz="1450" spc="35">
                <a:solidFill>
                  <a:srgbClr val="237D12"/>
                </a:solidFill>
                <a:latin typeface="Arial"/>
                <a:cs typeface="Arial"/>
              </a:rPr>
              <a:t>Umbrella</a:t>
            </a: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dirty="0" sz="1450" spc="-10" b="1">
                <a:solidFill>
                  <a:srgbClr val="237D12"/>
                </a:solidFill>
                <a:latin typeface="Arial"/>
                <a:cs typeface="Arial"/>
              </a:rPr>
              <a:t>Intro</a:t>
            </a:r>
            <a:endParaRPr sz="1450">
              <a:latin typeface="Arial"/>
              <a:cs typeface="Arial"/>
            </a:endParaRPr>
          </a:p>
          <a:p>
            <a:pPr marL="12700" marR="453390">
              <a:lnSpc>
                <a:spcPct val="104200"/>
              </a:lnSpc>
            </a:pP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Caller: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Hello!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This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is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&lt;Name&gt;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from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Spreading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Roots.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Am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speaking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with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&lt;Recipient’s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Name&gt;?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Recipient: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50">
                <a:solidFill>
                  <a:srgbClr val="4D4D4D"/>
                </a:solidFill>
                <a:latin typeface="Arial"/>
                <a:cs typeface="Arial"/>
              </a:rPr>
              <a:t>Yes,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this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is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&lt;Name&gt;.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How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can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help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0">
                <a:solidFill>
                  <a:srgbClr val="4D4D4D"/>
                </a:solidFill>
                <a:latin typeface="Arial"/>
                <a:cs typeface="Arial"/>
              </a:rPr>
              <a:t>you?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450" spc="-10" b="1">
                <a:solidFill>
                  <a:srgbClr val="237D12"/>
                </a:solidFill>
                <a:latin typeface="Arial"/>
                <a:cs typeface="Arial"/>
              </a:rPr>
              <a:t>Purpose</a:t>
            </a:r>
            <a:endParaRPr sz="1450">
              <a:latin typeface="Arial"/>
              <a:cs typeface="Arial"/>
            </a:endParaRPr>
          </a:p>
          <a:p>
            <a:pPr marL="12700" marR="163195">
              <a:lnSpc>
                <a:spcPct val="104200"/>
              </a:lnSpc>
            </a:pP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Caller: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Great!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I’m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reaching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out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tell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you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little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bit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about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0">
                <a:solidFill>
                  <a:srgbClr val="4D4D4D"/>
                </a:solidFill>
                <a:latin typeface="Arial"/>
                <a:cs typeface="Arial"/>
              </a:rPr>
              <a:t>&lt;NAME&gt;,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local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initiative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that’s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part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of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national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Spreading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Roots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campaign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that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supports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urban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forestry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led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by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people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for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people.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We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know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that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greater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access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nature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can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dramatically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improve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people’s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lives.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And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yet,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here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45">
                <a:solidFill>
                  <a:srgbClr val="4D4D4D"/>
                </a:solidFill>
                <a:latin typeface="Arial"/>
                <a:cs typeface="Arial"/>
              </a:rPr>
              <a:t>&lt;PLACE&gt;,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there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is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drastic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inequity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who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has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access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it.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So,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we’re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giving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people</a:t>
            </a:r>
            <a:r>
              <a:rPr dirty="0" sz="1450" spc="500">
                <a:solidFill>
                  <a:srgbClr val="4D4D4D"/>
                </a:solidFill>
                <a:latin typeface="Arial"/>
                <a:cs typeface="Arial"/>
              </a:rPr>
              <a:t> 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voice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in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creating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preserving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right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green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spaces.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Because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then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we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can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create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better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community</a:t>
            </a:r>
            <a:r>
              <a:rPr dirty="0" sz="1450" spc="-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that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 we 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all</a:t>
            </a:r>
            <a:r>
              <a:rPr dirty="0" sz="1450" spc="-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can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enjoy.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450" b="1">
                <a:solidFill>
                  <a:srgbClr val="237D12"/>
                </a:solidFill>
                <a:latin typeface="Arial"/>
                <a:cs typeface="Arial"/>
              </a:rPr>
              <a:t>Highlighting</a:t>
            </a:r>
            <a:r>
              <a:rPr dirty="0" sz="1450" spc="-35" b="1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dirty="0" sz="1450" spc="-10" b="1">
                <a:solidFill>
                  <a:srgbClr val="237D12"/>
                </a:solidFill>
                <a:latin typeface="Arial"/>
                <a:cs typeface="Arial"/>
              </a:rPr>
              <a:t>Mission</a:t>
            </a: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Caller: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mission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is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5">
                <a:solidFill>
                  <a:srgbClr val="4D4D4D"/>
                </a:solidFill>
                <a:latin typeface="Arial"/>
                <a:cs typeface="Arial"/>
              </a:rPr>
              <a:t>&lt;INSERT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MISSION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STATEMENT&gt;.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15"/>
              </a:spcBef>
            </a:pP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50" spc="-10" b="1">
                <a:solidFill>
                  <a:srgbClr val="237D12"/>
                </a:solidFill>
                <a:latin typeface="Arial"/>
                <a:cs typeface="Arial"/>
              </a:rPr>
              <a:t>Engagement</a:t>
            </a:r>
            <a:endParaRPr sz="1450">
              <a:latin typeface="Arial"/>
              <a:cs typeface="Arial"/>
            </a:endParaRPr>
          </a:p>
          <a:p>
            <a:pPr marL="58419" marR="619125" indent="-46355">
              <a:lnSpc>
                <a:spcPct val="104200"/>
              </a:lnSpc>
            </a:pP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Caller: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Have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you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ever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thought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about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benefits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of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having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more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green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spaces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&lt;PLACE&gt;,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like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5">
                <a:solidFill>
                  <a:srgbClr val="4D4D4D"/>
                </a:solidFill>
                <a:latin typeface="Arial"/>
                <a:cs typeface="Arial"/>
              </a:rPr>
              <a:t>&lt;INSERT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BENEFITS&gt;?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15"/>
              </a:spcBef>
            </a:pP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50" spc="-10" b="1">
                <a:solidFill>
                  <a:srgbClr val="237D12"/>
                </a:solidFill>
                <a:latin typeface="Arial"/>
                <a:cs typeface="Arial"/>
              </a:rPr>
              <a:t>Invitation</a:t>
            </a: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Caller: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We’re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inviting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community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members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join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us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upcoming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45">
                <a:solidFill>
                  <a:srgbClr val="4D4D4D"/>
                </a:solidFill>
                <a:latin typeface="Arial"/>
                <a:cs typeface="Arial"/>
              </a:rPr>
              <a:t>&lt;EVENT&gt;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on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75">
                <a:solidFill>
                  <a:srgbClr val="4D4D4D"/>
                </a:solidFill>
                <a:latin typeface="Arial"/>
                <a:cs typeface="Arial"/>
              </a:rPr>
              <a:t>&lt;DATE&gt;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at</a:t>
            </a:r>
            <a:endParaRPr sz="1450">
              <a:latin typeface="Arial"/>
              <a:cs typeface="Arial"/>
            </a:endParaRPr>
          </a:p>
          <a:p>
            <a:pPr marL="12700" marR="241935">
              <a:lnSpc>
                <a:spcPct val="104200"/>
              </a:lnSpc>
            </a:pPr>
            <a:r>
              <a:rPr dirty="0" sz="1450" spc="-45">
                <a:solidFill>
                  <a:srgbClr val="4D4D4D"/>
                </a:solidFill>
                <a:latin typeface="Arial"/>
                <a:cs typeface="Arial"/>
              </a:rPr>
              <a:t>&lt;LOCATION&gt;.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It’s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fantastic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opportunity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get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involved,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meet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other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people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who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care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about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5">
                <a:solidFill>
                  <a:srgbClr val="4D4D4D"/>
                </a:solidFill>
                <a:latin typeface="Arial"/>
                <a:cs typeface="Arial"/>
              </a:rPr>
              <a:t>our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town,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help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us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create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more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vibrant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community.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450" b="1">
                <a:solidFill>
                  <a:srgbClr val="237D12"/>
                </a:solidFill>
                <a:latin typeface="Arial"/>
                <a:cs typeface="Arial"/>
              </a:rPr>
              <a:t>Call-to-</a:t>
            </a:r>
            <a:r>
              <a:rPr dirty="0" sz="1450" spc="-10" b="1">
                <a:solidFill>
                  <a:srgbClr val="237D12"/>
                </a:solidFill>
                <a:latin typeface="Arial"/>
                <a:cs typeface="Arial"/>
              </a:rPr>
              <a:t>Action</a:t>
            </a:r>
            <a:endParaRPr sz="1450">
              <a:latin typeface="Arial"/>
              <a:cs typeface="Arial"/>
            </a:endParaRPr>
          </a:p>
          <a:p>
            <a:pPr marL="12700" marR="5080">
              <a:lnSpc>
                <a:spcPct val="104200"/>
              </a:lnSpc>
            </a:pP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Caller: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Would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you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be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interested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joining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us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for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event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or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learning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more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about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Spreading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Roots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community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initiatives?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Your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support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can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make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real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difference.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450" spc="-10" b="1">
                <a:solidFill>
                  <a:srgbClr val="237D12"/>
                </a:solidFill>
                <a:latin typeface="Arial"/>
                <a:cs typeface="Arial"/>
              </a:rPr>
              <a:t>Closing</a:t>
            </a:r>
            <a:endParaRPr sz="1450">
              <a:latin typeface="Arial"/>
              <a:cs typeface="Arial"/>
            </a:endParaRPr>
          </a:p>
          <a:p>
            <a:pPr marL="12700" marR="180975">
              <a:lnSpc>
                <a:spcPct val="104200"/>
              </a:lnSpc>
            </a:pP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Caller: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Thank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you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so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much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5">
                <a:solidFill>
                  <a:srgbClr val="4D4D4D"/>
                </a:solidFill>
                <a:latin typeface="Arial"/>
                <a:cs typeface="Arial"/>
              </a:rPr>
              <a:t>&lt;NAME&gt;.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We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appreciate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your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time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your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interest.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Feel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free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visit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website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or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contact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us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at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0">
                <a:solidFill>
                  <a:srgbClr val="4D4D4D"/>
                </a:solidFill>
                <a:latin typeface="Arial"/>
                <a:cs typeface="Arial"/>
              </a:rPr>
              <a:t>&lt;NUMBER&gt;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for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more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details.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I’m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really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looking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forward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making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positive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changes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community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with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0">
                <a:solidFill>
                  <a:srgbClr val="4D4D4D"/>
                </a:solidFill>
                <a:latin typeface="Arial"/>
                <a:cs typeface="Arial"/>
              </a:rPr>
              <a:t>you!</a:t>
            </a:r>
            <a:endParaRPr sz="1450">
              <a:latin typeface="Arial"/>
              <a:cs typeface="Arial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9926399" y="1319331"/>
            <a:ext cx="0" cy="8251190"/>
          </a:xfrm>
          <a:custGeom>
            <a:avLst/>
            <a:gdLst/>
            <a:ahLst/>
            <a:cxnLst/>
            <a:rect l="l" t="t" r="r" b="b"/>
            <a:pathLst>
              <a:path w="0" h="8251190">
                <a:moveTo>
                  <a:pt x="0" y="0"/>
                </a:moveTo>
                <a:lnTo>
                  <a:pt x="0" y="8251057"/>
                </a:lnTo>
              </a:path>
            </a:pathLst>
          </a:custGeom>
          <a:ln w="20941">
            <a:solidFill>
              <a:srgbClr val="CCCCC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pc="-70"/>
              <a:t>Phone</a:t>
            </a:r>
            <a:r>
              <a:rPr dirty="0" spc="-114"/>
              <a:t> </a:t>
            </a:r>
            <a:r>
              <a:rPr dirty="0" spc="-10"/>
              <a:t>Scripts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2024-06-13T14:15:09Z</dcterms:created>
  <dcterms:modified xsi:type="dcterms:W3CDTF">2024-06-13T14:15:09Z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2024-05-30T00:00:00Z</vt:filetime>
  </property>
  <property fmtid="{D5CDD505-2E9C-101B-9397-08002B2CF9AE}" pid="3" name="Creator">
    <vt:lpwstr>Adobe InDesign 19.4 (Macintosh)</vt:lpwstr>
  </property>
  <property fmtid="{D5CDD505-2E9C-101B-9397-08002B2CF9AE}" pid="4" name="LastSaved">
    <vt:filetime>2024-06-13T00:00:00Z</vt:filetime>
  </property>
  <property fmtid="{D5CDD505-2E9C-101B-9397-08002B2CF9AE}" pid="5" name="Producer">
    <vt:lpwstr>Adobe PDF Library 17.0</vt:lpwstr>
  </property>
</Properties>
</file>