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20104100" cy="11309350"/>
  <p:notesSz cx="20104100" cy="113093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6282690" cy="11308715"/>
          </a:xfrm>
          <a:custGeom>
            <a:avLst/>
            <a:gdLst/>
            <a:ahLst/>
            <a:cxnLst/>
            <a:rect l="l" t="t" r="r" b="b"/>
            <a:pathLst>
              <a:path w="6282690" h="11308715">
                <a:moveTo>
                  <a:pt x="6282531" y="0"/>
                </a:moveTo>
                <a:lnTo>
                  <a:pt x="0" y="0"/>
                </a:lnTo>
                <a:lnTo>
                  <a:pt x="0" y="11308556"/>
                </a:lnTo>
                <a:lnTo>
                  <a:pt x="6282531" y="11308556"/>
                </a:lnTo>
                <a:lnTo>
                  <a:pt x="6282531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8167" y="9936790"/>
            <a:ext cx="2300899" cy="6136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716072"/>
            <a:ext cx="3796029" cy="62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237D1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Public</a:t>
            </a:r>
            <a:r>
              <a:rPr dirty="0" spc="-165"/>
              <a:t> </a:t>
            </a:r>
            <a:r>
              <a:rPr dirty="0" spc="-10"/>
              <a:t>Outreach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1203" y="1371549"/>
            <a:ext cx="4935220" cy="24199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i="1">
                <a:solidFill>
                  <a:srgbClr val="237D12"/>
                </a:solidFill>
                <a:latin typeface="Arial"/>
                <a:cs typeface="Arial"/>
              </a:rPr>
              <a:t>Media</a:t>
            </a:r>
            <a:r>
              <a:rPr dirty="0" sz="2950" spc="-114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2950" spc="-10" i="1">
                <a:solidFill>
                  <a:srgbClr val="237D12"/>
                </a:solidFill>
                <a:latin typeface="Arial"/>
                <a:cs typeface="Arial"/>
              </a:rPr>
              <a:t>Scripts</a:t>
            </a:r>
            <a:endParaRPr sz="29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259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Radio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scripts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allow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tell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story.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raise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public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awareness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importance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while</a:t>
            </a:r>
            <a:r>
              <a:rPr dirty="0" sz="1450" spc="1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educating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community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program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promoting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events.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are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three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templates,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each using a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different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benefit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spaces,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you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determine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which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connects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broadest</a:t>
            </a:r>
            <a:r>
              <a:rPr dirty="0" sz="1450" spc="-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audience.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490675" y="2123570"/>
            <a:ext cx="8291195" cy="7750809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Universal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299"/>
              </a:lnSpc>
              <a:spcBef>
                <a:spcPts val="45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gardens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grow,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trees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offer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shade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protect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water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quality,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provide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peaceful</a:t>
            </a:r>
            <a:r>
              <a:rPr dirty="0" sz="1450" spc="1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place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connection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introspection.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Oh,</a:t>
            </a:r>
            <a:r>
              <a:rPr dirty="0" sz="1450" spc="1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these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benefits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everyone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enjoy.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about.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improve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communities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lives.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starts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protecting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live.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more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work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together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residents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thrive.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hold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a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stronger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foundation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80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10">
                <a:solidFill>
                  <a:srgbClr val="237D12"/>
                </a:solidFill>
                <a:latin typeface="Arial"/>
                <a:cs typeface="Arial"/>
              </a:rPr>
              <a:t>Economic</a:t>
            </a:r>
            <a:r>
              <a:rPr dirty="0" sz="1450" spc="85">
                <a:solidFill>
                  <a:srgbClr val="237D12"/>
                </a:solidFill>
                <a:latin typeface="Arial"/>
                <a:cs typeface="Arial"/>
              </a:rPr>
              <a:t> &amp; </a:t>
            </a:r>
            <a:r>
              <a:rPr dirty="0" sz="1450" spc="10">
                <a:solidFill>
                  <a:srgbClr val="237D12"/>
                </a:solidFill>
                <a:latin typeface="Arial"/>
                <a:cs typeface="Arial"/>
              </a:rPr>
              <a:t>Ecological</a:t>
            </a:r>
            <a:r>
              <a:rPr dirty="0" sz="1450" spc="85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Resilience</a:t>
            </a:r>
            <a:endParaRPr sz="1450">
              <a:latin typeface="Arial"/>
              <a:cs typeface="Arial"/>
            </a:endParaRPr>
          </a:p>
          <a:p>
            <a:pPr marL="12700" marR="542290">
              <a:lnSpc>
                <a:spcPct val="102299"/>
              </a:lnSpc>
              <a:spcBef>
                <a:spcPts val="455"/>
              </a:spcBef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residents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don’t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simply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plant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grow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mindfully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invest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vibrancy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This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place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every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act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of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299"/>
              </a:lnSpc>
            </a:pP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beautification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–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from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cultivating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garden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implementing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infrastructure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–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counts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toward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protecting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wellbeing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planet.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Spreading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about.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resilient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can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enjoy</a:t>
            </a:r>
            <a:r>
              <a:rPr dirty="0" sz="1450" spc="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years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more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work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how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together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help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residents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thrive.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our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hold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a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stronger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foundation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8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50" spc="10">
                <a:solidFill>
                  <a:srgbClr val="237D12"/>
                </a:solidFill>
                <a:latin typeface="Arial"/>
                <a:cs typeface="Arial"/>
              </a:rPr>
              <a:t>Community</a:t>
            </a:r>
            <a:r>
              <a:rPr dirty="0" sz="1450" spc="395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237D12"/>
                </a:solidFill>
                <a:latin typeface="Arial"/>
                <a:cs typeface="Arial"/>
              </a:rPr>
              <a:t>Well-</a:t>
            </a:r>
            <a:r>
              <a:rPr dirty="0" sz="1450" spc="-20">
                <a:solidFill>
                  <a:srgbClr val="237D12"/>
                </a:solidFill>
                <a:latin typeface="Arial"/>
                <a:cs typeface="Arial"/>
              </a:rPr>
              <a:t>being</a:t>
            </a:r>
            <a:endParaRPr sz="1450">
              <a:latin typeface="Arial"/>
              <a:cs typeface="Arial"/>
            </a:endParaRPr>
          </a:p>
          <a:p>
            <a:pPr marL="12700" marR="280035">
              <a:lnSpc>
                <a:spcPct val="102299"/>
              </a:lnSpc>
              <a:spcBef>
                <a:spcPts val="45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every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resident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nature…where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have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sense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pride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them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invaluable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places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connect,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learn,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endParaRPr sz="1450">
              <a:latin typeface="Arial"/>
              <a:cs typeface="Arial"/>
            </a:endParaRPr>
          </a:p>
          <a:p>
            <a:pPr marL="12700" marR="92075">
              <a:lnSpc>
                <a:spcPct val="102299"/>
              </a:lnSpc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collaborate.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Places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they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make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new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friends,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meet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old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ones,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or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simply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unwind.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about.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unite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people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around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common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cause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common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enrich,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engage,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inspire.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you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about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work.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on</a:t>
            </a:r>
            <a:endParaRPr sz="1450">
              <a:latin typeface="Arial"/>
              <a:cs typeface="Arial"/>
            </a:endParaRPr>
          </a:p>
          <a:p>
            <a:pPr marL="12700" marR="248285">
              <a:lnSpc>
                <a:spcPct val="102299"/>
              </a:lnSpc>
            </a:pP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hold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stronger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foundation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-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deeper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connection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-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70"/>
              <a:t>Public</a:t>
            </a:r>
            <a:r>
              <a:rPr dirty="0" spc="-165"/>
              <a:t> </a:t>
            </a:r>
            <a:r>
              <a:rPr dirty="0" spc="-10"/>
              <a:t>Outreach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41203" y="1371549"/>
            <a:ext cx="4935220" cy="24199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50" i="1">
                <a:solidFill>
                  <a:srgbClr val="237D12"/>
                </a:solidFill>
                <a:latin typeface="Arial"/>
                <a:cs typeface="Arial"/>
              </a:rPr>
              <a:t>Media</a:t>
            </a:r>
            <a:r>
              <a:rPr dirty="0" sz="2950" spc="-114" i="1">
                <a:solidFill>
                  <a:srgbClr val="237D12"/>
                </a:solidFill>
                <a:latin typeface="Arial"/>
                <a:cs typeface="Arial"/>
              </a:rPr>
              <a:t> </a:t>
            </a:r>
            <a:r>
              <a:rPr dirty="0" sz="2950" spc="-10" i="1">
                <a:solidFill>
                  <a:srgbClr val="237D12"/>
                </a:solidFill>
                <a:latin typeface="Arial"/>
                <a:cs typeface="Arial"/>
              </a:rPr>
              <a:t>Scripts</a:t>
            </a:r>
            <a:endParaRPr sz="2950">
              <a:latin typeface="Arial"/>
              <a:cs typeface="Arial"/>
            </a:endParaRPr>
          </a:p>
          <a:p>
            <a:pPr marL="12700" marR="5080">
              <a:lnSpc>
                <a:spcPct val="104200"/>
              </a:lnSpc>
              <a:spcBef>
                <a:spcPts val="259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Radio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scripts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allow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tell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story.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raise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public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awareness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importance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trees,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spaces,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while</a:t>
            </a:r>
            <a:r>
              <a:rPr dirty="0" sz="1450" spc="1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educating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114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community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program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promoting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events.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Here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are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three</a:t>
            </a:r>
            <a:r>
              <a:rPr dirty="0" sz="1450" spc="-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templates,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each using a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different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benefit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green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spaces,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you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determine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which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connects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with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broadest</a:t>
            </a:r>
            <a:r>
              <a:rPr dirty="0" sz="1450" spc="-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audience.</a:t>
            </a:r>
            <a:endParaRPr sz="14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490675" y="2123194"/>
            <a:ext cx="8124825" cy="195072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40">
                <a:solidFill>
                  <a:srgbClr val="237D12"/>
                </a:solidFill>
                <a:latin typeface="Arial"/>
                <a:cs typeface="Arial"/>
              </a:rPr>
              <a:t>Health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299"/>
              </a:lnSpc>
              <a:spcBef>
                <a:spcPts val="45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city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stand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tall,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providing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shade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fresh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85">
                <a:solidFill>
                  <a:srgbClr val="4D4D4D"/>
                </a:solidFill>
                <a:latin typeface="Arial"/>
                <a:cs typeface="Arial"/>
              </a:rPr>
              <a:t>air…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gardens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grow,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everyone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feels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connected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earth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land.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all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about.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improve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community’s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health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happiness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450" spc="5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caring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Come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work.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endParaRPr sz="1450">
              <a:latin typeface="Arial"/>
              <a:cs typeface="Arial"/>
            </a:endParaRPr>
          </a:p>
          <a:p>
            <a:pPr marL="12700" marR="196850">
              <a:lnSpc>
                <a:spcPct val="102299"/>
              </a:lnSpc>
              <a:spcBef>
                <a:spcPts val="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hold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1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stronger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foundation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490675" y="4664414"/>
            <a:ext cx="8032750" cy="195072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Equity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299"/>
              </a:lnSpc>
              <a:spcBef>
                <a:spcPts val="455"/>
              </a:spcBef>
            </a:pP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city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every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resident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access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to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spaces…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gardens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grow,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and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everyone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feels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connected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earth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land.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That’s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3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is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about.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caring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trees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work.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know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that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of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community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hold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90">
                <a:solidFill>
                  <a:srgbClr val="4D4D4D"/>
                </a:solidFill>
                <a:latin typeface="Arial"/>
                <a:cs typeface="Arial"/>
              </a:rPr>
              <a:t>it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build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stronger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foundation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at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-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490675" y="7205636"/>
            <a:ext cx="8017509" cy="195072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solidFill>
                  <a:srgbClr val="237D12"/>
                </a:solidFill>
                <a:latin typeface="Arial"/>
                <a:cs typeface="Arial"/>
              </a:rPr>
              <a:t>Youth</a:t>
            </a:r>
            <a:endParaRPr sz="1450">
              <a:latin typeface="Arial"/>
              <a:cs typeface="Arial"/>
            </a:endParaRPr>
          </a:p>
          <a:p>
            <a:pPr marL="12700" marR="5080">
              <a:lnSpc>
                <a:spcPct val="102299"/>
              </a:lnSpc>
              <a:spcBef>
                <a:spcPts val="455"/>
              </a:spcBef>
            </a:pP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Imagine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city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where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youngest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residents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experience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wonder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nature…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where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they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can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grow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gardens,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get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their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hands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dirt,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earth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land.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That’s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what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5">
                <a:solidFill>
                  <a:srgbClr val="4D4D4D"/>
                </a:solidFill>
                <a:latin typeface="Arial"/>
                <a:cs typeface="Arial"/>
              </a:rPr>
              <a:t>the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Spreading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Roots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is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0">
                <a:solidFill>
                  <a:srgbClr val="4D4D4D"/>
                </a:solidFill>
                <a:latin typeface="Arial"/>
                <a:cs typeface="Arial"/>
              </a:rPr>
              <a:t>all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about.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We’re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mission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build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up</a:t>
            </a:r>
            <a:r>
              <a:rPr dirty="0" sz="1450" spc="2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2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community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by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planting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caring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for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trees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preserving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green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spaces.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And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want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1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join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us.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75">
                <a:solidFill>
                  <a:srgbClr val="4D4D4D"/>
                </a:solidFill>
                <a:latin typeface="Arial"/>
                <a:cs typeface="Arial"/>
              </a:rPr>
              <a:t>&lt;DATE&gt;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0">
                <a:solidFill>
                  <a:srgbClr val="4D4D4D"/>
                </a:solidFill>
                <a:latin typeface="Arial"/>
                <a:cs typeface="Arial"/>
              </a:rPr>
              <a:t>to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learn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more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about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work.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Dig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into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initiative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25">
                <a:solidFill>
                  <a:srgbClr val="4D4D4D"/>
                </a:solidFill>
                <a:latin typeface="Arial"/>
                <a:cs typeface="Arial"/>
              </a:rPr>
              <a:t>on</a:t>
            </a:r>
            <a:endParaRPr sz="1450">
              <a:latin typeface="Arial"/>
              <a:cs typeface="Arial"/>
            </a:endParaRPr>
          </a:p>
          <a:p>
            <a:pPr marL="12700" marR="90805">
              <a:lnSpc>
                <a:spcPct val="102299"/>
              </a:lnSpc>
              <a:spcBef>
                <a:spcPts val="5"/>
              </a:spcBef>
            </a:pPr>
            <a:r>
              <a:rPr dirty="0" sz="1450" spc="-40">
                <a:solidFill>
                  <a:srgbClr val="4D4D4D"/>
                </a:solidFill>
                <a:latin typeface="Arial"/>
                <a:cs typeface="Arial"/>
              </a:rPr>
              <a:t>&lt;WEBSITE&gt;.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know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today’s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45">
                <a:solidFill>
                  <a:srgbClr val="4D4D4D"/>
                </a:solidFill>
                <a:latin typeface="Arial"/>
                <a:cs typeface="Arial"/>
              </a:rPr>
              <a:t>children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are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future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leaders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85">
                <a:solidFill>
                  <a:srgbClr val="4D4D4D"/>
                </a:solidFill>
                <a:latin typeface="Arial"/>
                <a:cs typeface="Arial"/>
              </a:rPr>
              <a:t>of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our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community.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So,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let’s</a:t>
            </a:r>
            <a:r>
              <a:rPr dirty="0" sz="1450" spc="5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50">
                <a:solidFill>
                  <a:srgbClr val="4D4D4D"/>
                </a:solidFill>
                <a:latin typeface="Arial"/>
                <a:cs typeface="Arial"/>
              </a:rPr>
              <a:t>nurture </a:t>
            </a:r>
            <a:r>
              <a:rPr dirty="0" sz="1450" spc="60">
                <a:solidFill>
                  <a:srgbClr val="4D4D4D"/>
                </a:solidFill>
                <a:latin typeface="Arial"/>
                <a:cs typeface="Arial"/>
              </a:rPr>
              <a:t>them</a:t>
            </a:r>
            <a:r>
              <a:rPr dirty="0" sz="1450" spc="35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together.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We’ll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see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you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75">
                <a:solidFill>
                  <a:srgbClr val="4D4D4D"/>
                </a:solidFill>
                <a:latin typeface="Arial"/>
                <a:cs typeface="Arial"/>
              </a:rPr>
              <a:t>at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45">
                <a:solidFill>
                  <a:srgbClr val="4D4D4D"/>
                </a:solidFill>
                <a:latin typeface="Arial"/>
                <a:cs typeface="Arial"/>
              </a:rPr>
              <a:t>&lt;EVENT&gt;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>
                <a:solidFill>
                  <a:srgbClr val="4D4D4D"/>
                </a:solidFill>
                <a:latin typeface="Arial"/>
                <a:cs typeface="Arial"/>
              </a:rPr>
              <a:t>on</a:t>
            </a:r>
            <a:r>
              <a:rPr dirty="0" sz="1450" spc="4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4D4D4D"/>
                </a:solidFill>
                <a:latin typeface="Arial"/>
                <a:cs typeface="Arial"/>
              </a:rPr>
              <a:t>&lt;DATE&gt;.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2024-06-13T14:12:57Z</dcterms:created>
  <dcterms:modified xsi:type="dcterms:W3CDTF">2024-06-13T14:12:57Z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2024-05-30T00:00:00Z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2024-06-13T00:00:00Z</vt:filetime>
  </property>
  <property fmtid="{D5CDD505-2E9C-101B-9397-08002B2CF9AE}" pid="5" name="Producer">
    <vt:lpwstr>Adobe PDF Library 17.0</vt:lpwstr>
  </property>
</Properties>
</file>