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0104100" cy="11315700"/>
  <p:notesSz cx="20104100" cy="113157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70" d="100"/>
          <a:sy n="70" d="100"/>
        </p:scale>
        <p:origin x="896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7867"/>
            <a:ext cx="17088486" cy="23762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6792"/>
            <a:ext cx="14072870" cy="2828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Urban</a:t>
            </a:r>
            <a:r>
              <a:rPr spc="60" dirty="0"/>
              <a:t> </a:t>
            </a:r>
            <a:r>
              <a:rPr dirty="0"/>
              <a:t>&amp;</a:t>
            </a:r>
            <a:r>
              <a:rPr spc="70" dirty="0"/>
              <a:t> </a:t>
            </a:r>
            <a:r>
              <a:rPr dirty="0"/>
              <a:t>Community</a:t>
            </a:r>
            <a:r>
              <a:rPr spc="70" dirty="0"/>
              <a:t> </a:t>
            </a:r>
            <a:r>
              <a:rPr dirty="0"/>
              <a:t>Forestry</a:t>
            </a:r>
            <a:r>
              <a:rPr spc="65" dirty="0"/>
              <a:t> </a:t>
            </a:r>
            <a:r>
              <a:rPr dirty="0"/>
              <a:t>Toolkit:</a:t>
            </a:r>
            <a:r>
              <a:rPr spc="25" dirty="0"/>
              <a:t> </a:t>
            </a:r>
            <a:r>
              <a:rPr spc="-10" dirty="0"/>
              <a:t>DRAFT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Urban</a:t>
            </a:r>
            <a:r>
              <a:rPr spc="60" dirty="0"/>
              <a:t> </a:t>
            </a:r>
            <a:r>
              <a:rPr dirty="0"/>
              <a:t>&amp;</a:t>
            </a:r>
            <a:r>
              <a:rPr spc="70" dirty="0"/>
              <a:t> </a:t>
            </a:r>
            <a:r>
              <a:rPr dirty="0"/>
              <a:t>Community</a:t>
            </a:r>
            <a:r>
              <a:rPr spc="70" dirty="0"/>
              <a:t> </a:t>
            </a:r>
            <a:r>
              <a:rPr dirty="0"/>
              <a:t>Forestry</a:t>
            </a:r>
            <a:r>
              <a:rPr spc="65" dirty="0"/>
              <a:t> </a:t>
            </a:r>
            <a:r>
              <a:rPr dirty="0"/>
              <a:t>Toolkit:</a:t>
            </a:r>
            <a:r>
              <a:rPr spc="25" dirty="0"/>
              <a:t> </a:t>
            </a:r>
            <a:r>
              <a:rPr spc="-10" dirty="0"/>
              <a:t>DRAFT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2611"/>
            <a:ext cx="8745284" cy="74683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2611"/>
            <a:ext cx="8745284" cy="74683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Urban</a:t>
            </a:r>
            <a:r>
              <a:rPr spc="60" dirty="0"/>
              <a:t> </a:t>
            </a:r>
            <a:r>
              <a:rPr dirty="0"/>
              <a:t>&amp;</a:t>
            </a:r>
            <a:r>
              <a:rPr spc="70" dirty="0"/>
              <a:t> </a:t>
            </a:r>
            <a:r>
              <a:rPr dirty="0"/>
              <a:t>Community</a:t>
            </a:r>
            <a:r>
              <a:rPr spc="70" dirty="0"/>
              <a:t> </a:t>
            </a:r>
            <a:r>
              <a:rPr dirty="0"/>
              <a:t>Forestry</a:t>
            </a:r>
            <a:r>
              <a:rPr spc="65" dirty="0"/>
              <a:t> </a:t>
            </a:r>
            <a:r>
              <a:rPr dirty="0"/>
              <a:t>Toolkit:</a:t>
            </a:r>
            <a:r>
              <a:rPr spc="25" dirty="0"/>
              <a:t> </a:t>
            </a:r>
            <a:r>
              <a:rPr spc="-10" dirty="0"/>
              <a:t>DRAFT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Urban</a:t>
            </a:r>
            <a:r>
              <a:rPr spc="60" dirty="0"/>
              <a:t> </a:t>
            </a:r>
            <a:r>
              <a:rPr dirty="0"/>
              <a:t>&amp;</a:t>
            </a:r>
            <a:r>
              <a:rPr spc="70" dirty="0"/>
              <a:t> </a:t>
            </a:r>
            <a:r>
              <a:rPr dirty="0"/>
              <a:t>Community</a:t>
            </a:r>
            <a:r>
              <a:rPr spc="70" dirty="0"/>
              <a:t> </a:t>
            </a:r>
            <a:r>
              <a:rPr dirty="0"/>
              <a:t>Forestry</a:t>
            </a:r>
            <a:r>
              <a:rPr spc="65" dirty="0"/>
              <a:t> </a:t>
            </a:r>
            <a:r>
              <a:rPr dirty="0"/>
              <a:t>Toolkit:</a:t>
            </a:r>
            <a:r>
              <a:rPr spc="25" dirty="0"/>
              <a:t> </a:t>
            </a:r>
            <a:r>
              <a:rPr spc="-10" dirty="0"/>
              <a:t>DRAFT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Urban</a:t>
            </a:r>
            <a:r>
              <a:rPr spc="60" dirty="0"/>
              <a:t> </a:t>
            </a:r>
            <a:r>
              <a:rPr dirty="0"/>
              <a:t>&amp;</a:t>
            </a:r>
            <a:r>
              <a:rPr spc="70" dirty="0"/>
              <a:t> </a:t>
            </a:r>
            <a:r>
              <a:rPr dirty="0"/>
              <a:t>Community</a:t>
            </a:r>
            <a:r>
              <a:rPr spc="70" dirty="0"/>
              <a:t> </a:t>
            </a:r>
            <a:r>
              <a:rPr dirty="0"/>
              <a:t>Forestry</a:t>
            </a:r>
            <a:r>
              <a:rPr spc="65" dirty="0"/>
              <a:t> </a:t>
            </a:r>
            <a:r>
              <a:rPr dirty="0"/>
              <a:t>Toolkit:</a:t>
            </a:r>
            <a:r>
              <a:rPr spc="25" dirty="0"/>
              <a:t> </a:t>
            </a:r>
            <a:r>
              <a:rPr spc="-10" dirty="0"/>
              <a:t>DRAFT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6282690" cy="11308715"/>
          </a:xfrm>
          <a:custGeom>
            <a:avLst/>
            <a:gdLst/>
            <a:ahLst/>
            <a:cxnLst/>
            <a:rect l="l" t="t" r="r" b="b"/>
            <a:pathLst>
              <a:path w="6282690" h="11308715">
                <a:moveTo>
                  <a:pt x="6282531" y="0"/>
                </a:moveTo>
                <a:lnTo>
                  <a:pt x="0" y="0"/>
                </a:lnTo>
                <a:lnTo>
                  <a:pt x="0" y="11308556"/>
                </a:lnTo>
                <a:lnTo>
                  <a:pt x="6282531" y="11308556"/>
                </a:lnTo>
                <a:lnTo>
                  <a:pt x="6282531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8166" y="9936789"/>
            <a:ext cx="2300898" cy="61360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0905" y="692403"/>
            <a:ext cx="455930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2611"/>
            <a:ext cx="18093690" cy="74683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023734" y="10375470"/>
            <a:ext cx="3641725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Urban</a:t>
            </a:r>
            <a:r>
              <a:rPr spc="60" dirty="0"/>
              <a:t> </a:t>
            </a:r>
            <a:r>
              <a:rPr dirty="0"/>
              <a:t>&amp;</a:t>
            </a:r>
            <a:r>
              <a:rPr spc="70" dirty="0"/>
              <a:t> </a:t>
            </a:r>
            <a:r>
              <a:rPr dirty="0"/>
              <a:t>Community</a:t>
            </a:r>
            <a:r>
              <a:rPr spc="70" dirty="0"/>
              <a:t> </a:t>
            </a:r>
            <a:r>
              <a:rPr dirty="0"/>
              <a:t>Forestry</a:t>
            </a:r>
            <a:r>
              <a:rPr spc="65" dirty="0"/>
              <a:t> </a:t>
            </a:r>
            <a:r>
              <a:rPr dirty="0"/>
              <a:t>Toolkit:</a:t>
            </a:r>
            <a:r>
              <a:rPr spc="25" dirty="0"/>
              <a:t> </a:t>
            </a:r>
            <a:r>
              <a:rPr spc="-10" dirty="0"/>
              <a:t>DRAFT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23601"/>
            <a:ext cx="4623943" cy="5657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9200139" y="10375470"/>
            <a:ext cx="187959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67965" algn="l"/>
              </a:tabLst>
            </a:pPr>
            <a:r>
              <a:rPr spc="-100" dirty="0"/>
              <a:t>Branding</a:t>
            </a:r>
            <a:r>
              <a:rPr spc="-260" dirty="0"/>
              <a:t> </a:t>
            </a:r>
            <a:r>
              <a:rPr spc="-50" dirty="0"/>
              <a:t>&amp;</a:t>
            </a:r>
            <a:r>
              <a:rPr dirty="0"/>
              <a:t>	</a:t>
            </a:r>
            <a:r>
              <a:rPr spc="-30" dirty="0"/>
              <a:t>Identity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dirty="0"/>
              <a:t>Urban</a:t>
            </a:r>
            <a:r>
              <a:rPr spc="60" dirty="0"/>
              <a:t> </a:t>
            </a:r>
            <a:r>
              <a:rPr dirty="0"/>
              <a:t>&amp;</a:t>
            </a:r>
            <a:r>
              <a:rPr spc="70" dirty="0"/>
              <a:t> </a:t>
            </a:r>
            <a:r>
              <a:rPr dirty="0"/>
              <a:t>Community</a:t>
            </a:r>
            <a:r>
              <a:rPr spc="70" dirty="0"/>
              <a:t> </a:t>
            </a:r>
            <a:r>
              <a:rPr dirty="0"/>
              <a:t>Forestry</a:t>
            </a:r>
            <a:r>
              <a:rPr spc="65" dirty="0"/>
              <a:t> </a:t>
            </a:r>
            <a:r>
              <a:rPr dirty="0"/>
              <a:t>Toolkit:</a:t>
            </a:r>
            <a:r>
              <a:rPr spc="25" dirty="0"/>
              <a:t> </a:t>
            </a:r>
            <a:r>
              <a:rPr spc="-10" dirty="0"/>
              <a:t>DRAFT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spc="-50" dirty="0"/>
              <a:t>1</a:t>
            </a:fld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741181" y="1361947"/>
            <a:ext cx="4702175" cy="299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i="1" spc="-10" dirty="0">
                <a:solidFill>
                  <a:srgbClr val="237D12"/>
                </a:solidFill>
                <a:latin typeface="Arial"/>
                <a:cs typeface="Arial"/>
              </a:rPr>
              <a:t>Taglines</a:t>
            </a:r>
            <a:endParaRPr sz="3000">
              <a:latin typeface="Arial"/>
              <a:cs typeface="Arial"/>
            </a:endParaRPr>
          </a:p>
          <a:p>
            <a:pPr marL="12700" marR="5080">
              <a:lnSpc>
                <a:spcPct val="107100"/>
              </a:lnSpc>
              <a:spcBef>
                <a:spcPts val="2465"/>
              </a:spcBef>
            </a:pP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400" spc="15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5" dirty="0">
                <a:solidFill>
                  <a:srgbClr val="4D4D4D"/>
                </a:solidFill>
                <a:latin typeface="Arial"/>
                <a:cs typeface="Arial"/>
              </a:rPr>
              <a:t>well-crafted</a:t>
            </a:r>
            <a:r>
              <a:rPr sz="1400" spc="14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0" dirty="0">
                <a:solidFill>
                  <a:srgbClr val="4D4D4D"/>
                </a:solidFill>
                <a:latin typeface="Arial"/>
                <a:cs typeface="Arial"/>
              </a:rPr>
              <a:t>tagline</a:t>
            </a:r>
            <a:r>
              <a:rPr sz="1400" spc="1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sz="1400" spc="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serve</a:t>
            </a:r>
            <a:r>
              <a:rPr sz="1400" spc="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as</a:t>
            </a:r>
            <a:r>
              <a:rPr sz="1400" spc="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400" spc="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5" dirty="0">
                <a:solidFill>
                  <a:srgbClr val="4D4D4D"/>
                </a:solidFill>
                <a:latin typeface="Arial"/>
                <a:cs typeface="Arial"/>
              </a:rPr>
              <a:t>powerful </a:t>
            </a:r>
            <a:r>
              <a:rPr sz="1400" spc="10" dirty="0">
                <a:solidFill>
                  <a:srgbClr val="4D4D4D"/>
                </a:solidFill>
                <a:latin typeface="Arial"/>
                <a:cs typeface="Arial"/>
              </a:rPr>
              <a:t>communication</a:t>
            </a:r>
            <a:r>
              <a:rPr sz="1400" spc="2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4D4D4D"/>
                </a:solidFill>
                <a:latin typeface="Arial"/>
                <a:cs typeface="Arial"/>
              </a:rPr>
              <a:t>tool,</a:t>
            </a:r>
            <a:r>
              <a:rPr sz="1400" spc="24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5" dirty="0">
                <a:solidFill>
                  <a:srgbClr val="4D4D4D"/>
                </a:solidFill>
                <a:latin typeface="Arial"/>
                <a:cs typeface="Arial"/>
              </a:rPr>
              <a:t>fostering</a:t>
            </a:r>
            <a:r>
              <a:rPr sz="1400" spc="3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0" dirty="0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sz="1400" spc="3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4D4D4D"/>
                </a:solidFill>
                <a:latin typeface="Arial"/>
                <a:cs typeface="Arial"/>
              </a:rPr>
              <a:t>engagement,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conveying</a:t>
            </a:r>
            <a:r>
              <a:rPr sz="1400" spc="2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purpose,</a:t>
            </a:r>
            <a:r>
              <a:rPr sz="1400" spc="2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2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0" dirty="0">
                <a:solidFill>
                  <a:srgbClr val="4D4D4D"/>
                </a:solidFill>
                <a:latin typeface="Arial"/>
                <a:cs typeface="Arial"/>
              </a:rPr>
              <a:t>creating</a:t>
            </a:r>
            <a:r>
              <a:rPr sz="1400" spc="3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400" spc="2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memorable</a:t>
            </a:r>
            <a:r>
              <a:rPr sz="1400" spc="2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0" dirty="0">
                <a:solidFill>
                  <a:srgbClr val="4D4D4D"/>
                </a:solidFill>
                <a:latin typeface="Arial"/>
                <a:cs typeface="Arial"/>
              </a:rPr>
              <a:t>identity </a:t>
            </a:r>
            <a:r>
              <a:rPr sz="1400" spc="75" dirty="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sz="1400" spc="24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4D4D4D"/>
                </a:solidFill>
                <a:latin typeface="Arial"/>
                <a:cs typeface="Arial"/>
              </a:rPr>
              <a:t>resonates</a:t>
            </a:r>
            <a:r>
              <a:rPr sz="1400" spc="19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0" dirty="0">
                <a:solidFill>
                  <a:srgbClr val="4D4D4D"/>
                </a:solidFill>
                <a:latin typeface="Arial"/>
                <a:cs typeface="Arial"/>
              </a:rPr>
              <a:t>with</a:t>
            </a:r>
            <a:r>
              <a:rPr sz="1400" spc="2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4D4D4D"/>
                </a:solidFill>
                <a:latin typeface="Arial"/>
                <a:cs typeface="Arial"/>
              </a:rPr>
              <a:t>stakeholders</a:t>
            </a:r>
            <a:r>
              <a:rPr sz="1400" spc="19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2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sz="1400" spc="2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4D4D4D"/>
                </a:solidFill>
                <a:latin typeface="Arial"/>
                <a:cs typeface="Arial"/>
              </a:rPr>
              <a:t>broader community.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Here</a:t>
            </a:r>
            <a:r>
              <a:rPr sz="1400" spc="1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are</a:t>
            </a:r>
            <a:r>
              <a:rPr sz="1400" spc="1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options</a:t>
            </a:r>
            <a:r>
              <a:rPr sz="1400" spc="1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0" dirty="0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sz="1400" spc="2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</a:t>
            </a:r>
            <a:r>
              <a:rPr sz="1400" spc="1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urban</a:t>
            </a:r>
            <a:r>
              <a:rPr sz="1400" spc="1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1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0" dirty="0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endParaRPr sz="1400">
              <a:latin typeface="Arial"/>
              <a:cs typeface="Arial"/>
            </a:endParaRPr>
          </a:p>
          <a:p>
            <a:pPr marL="12700" marR="257175">
              <a:lnSpc>
                <a:spcPct val="107100"/>
              </a:lnSpc>
              <a:spcBef>
                <a:spcPts val="100"/>
              </a:spcBef>
            </a:pPr>
            <a:r>
              <a:rPr sz="1400" spc="75" dirty="0">
                <a:solidFill>
                  <a:srgbClr val="4D4D4D"/>
                </a:solidFill>
                <a:latin typeface="Arial"/>
                <a:cs typeface="Arial"/>
              </a:rPr>
              <a:t>forestry</a:t>
            </a:r>
            <a:r>
              <a:rPr sz="1400" spc="1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sz="1400" spc="1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5" dirty="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sz="1400" spc="19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speak</a:t>
            </a:r>
            <a:r>
              <a:rPr sz="1400" spc="1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1400" spc="2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sz="1400" spc="2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5" dirty="0">
                <a:solidFill>
                  <a:srgbClr val="4D4D4D"/>
                </a:solidFill>
                <a:latin typeface="Arial"/>
                <a:cs typeface="Arial"/>
              </a:rPr>
              <a:t>multiple</a:t>
            </a:r>
            <a:r>
              <a:rPr sz="1400" spc="19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45" dirty="0">
                <a:solidFill>
                  <a:srgbClr val="4D4D4D"/>
                </a:solidFill>
                <a:latin typeface="Arial"/>
                <a:cs typeface="Arial"/>
              </a:rPr>
              <a:t>benefits 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sz="1400" spc="2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preserving,</a:t>
            </a:r>
            <a:r>
              <a:rPr sz="1400" spc="1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5" dirty="0">
                <a:solidFill>
                  <a:srgbClr val="4D4D4D"/>
                </a:solidFill>
                <a:latin typeface="Arial"/>
                <a:cs typeface="Arial"/>
              </a:rPr>
              <a:t>protecting,</a:t>
            </a:r>
            <a:r>
              <a:rPr sz="1400" spc="2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19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0" dirty="0">
                <a:solidFill>
                  <a:srgbClr val="4D4D4D"/>
                </a:solidFill>
                <a:latin typeface="Arial"/>
                <a:cs typeface="Arial"/>
              </a:rPr>
              <a:t>growing</a:t>
            </a:r>
            <a:r>
              <a:rPr sz="1400" spc="2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trees,</a:t>
            </a:r>
            <a:r>
              <a:rPr sz="1400" spc="1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4D4D4D"/>
                </a:solidFill>
                <a:latin typeface="Arial"/>
                <a:cs typeface="Arial"/>
              </a:rPr>
              <a:t>green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spaces,</a:t>
            </a:r>
            <a:r>
              <a:rPr sz="1400" spc="1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2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4D4D4D"/>
                </a:solidFill>
                <a:latin typeface="Arial"/>
                <a:cs typeface="Arial"/>
              </a:rPr>
              <a:t>nature.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47290" y="2564892"/>
            <a:ext cx="3608070" cy="104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70" dirty="0">
                <a:solidFill>
                  <a:srgbClr val="237D12"/>
                </a:solidFill>
                <a:latin typeface="Arial"/>
                <a:cs typeface="Arial"/>
              </a:rPr>
              <a:t>Mental </a:t>
            </a:r>
            <a:r>
              <a:rPr sz="1400" spc="40" dirty="0">
                <a:solidFill>
                  <a:srgbClr val="237D12"/>
                </a:solidFill>
                <a:latin typeface="Arial"/>
                <a:cs typeface="Arial"/>
              </a:rPr>
              <a:t>Health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ts val="3190"/>
              </a:lnSpc>
              <a:spcBef>
                <a:spcPts val="35"/>
              </a:spcBef>
            </a:pP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Cultivating</a:t>
            </a:r>
            <a:r>
              <a:rPr sz="2500" spc="1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D4D4D"/>
                </a:solidFill>
                <a:latin typeface="Arial"/>
                <a:cs typeface="Arial"/>
              </a:rPr>
              <a:t>balance.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Sowing</a:t>
            </a:r>
            <a:r>
              <a:rPr sz="2500" spc="-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seeds</a:t>
            </a:r>
            <a:r>
              <a:rPr sz="2500" spc="-5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sz="2500" spc="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35" dirty="0">
                <a:solidFill>
                  <a:srgbClr val="4D4D4D"/>
                </a:solidFill>
                <a:latin typeface="Arial"/>
                <a:cs typeface="Arial"/>
              </a:rPr>
              <a:t>serenity.</a:t>
            </a:r>
            <a:endParaRPr sz="2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47290" y="4283964"/>
            <a:ext cx="4841240" cy="104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237D12"/>
                </a:solidFill>
                <a:latin typeface="Arial"/>
                <a:cs typeface="Arial"/>
              </a:rPr>
              <a:t>Physical</a:t>
            </a:r>
            <a:r>
              <a:rPr sz="1400" spc="325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237D12"/>
                </a:solidFill>
                <a:latin typeface="Arial"/>
                <a:cs typeface="Arial"/>
              </a:rPr>
              <a:t>Health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ts val="3220"/>
              </a:lnSpc>
            </a:pPr>
            <a:r>
              <a:rPr sz="2500" spc="-10" dirty="0">
                <a:solidFill>
                  <a:srgbClr val="4D4D4D"/>
                </a:solidFill>
                <a:latin typeface="Arial"/>
                <a:cs typeface="Arial"/>
              </a:rPr>
              <a:t>Growing</a:t>
            </a:r>
            <a:r>
              <a:rPr sz="2500" spc="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green,</a:t>
            </a:r>
            <a:r>
              <a:rPr sz="2500" spc="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growing</a:t>
            </a:r>
            <a:r>
              <a:rPr sz="2500" spc="1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D4D4D"/>
                </a:solidFill>
                <a:latin typeface="Arial"/>
                <a:cs typeface="Arial"/>
              </a:rPr>
              <a:t>strong.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Actively</a:t>
            </a:r>
            <a:r>
              <a:rPr sz="2500" spc="1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improving</a:t>
            </a:r>
            <a:r>
              <a:rPr sz="2500" spc="9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sz="2500" spc="1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45" dirty="0">
                <a:solidFill>
                  <a:srgbClr val="4D4D4D"/>
                </a:solidFill>
                <a:latin typeface="Arial"/>
                <a:cs typeface="Arial"/>
              </a:rPr>
              <a:t>community.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47290" y="5896355"/>
            <a:ext cx="4116070" cy="104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65" dirty="0">
                <a:solidFill>
                  <a:srgbClr val="237D12"/>
                </a:solidFill>
                <a:latin typeface="Arial"/>
                <a:cs typeface="Arial"/>
              </a:rPr>
              <a:t>Community</a:t>
            </a:r>
            <a:r>
              <a:rPr sz="1400" spc="325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37D12"/>
                </a:solidFill>
                <a:latin typeface="Arial"/>
                <a:cs typeface="Arial"/>
              </a:rPr>
              <a:t>Well-</a:t>
            </a:r>
            <a:r>
              <a:rPr sz="1400" spc="-10" dirty="0">
                <a:solidFill>
                  <a:srgbClr val="237D12"/>
                </a:solidFill>
                <a:latin typeface="Arial"/>
                <a:cs typeface="Arial"/>
              </a:rPr>
              <a:t>Being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ts val="3190"/>
              </a:lnSpc>
              <a:spcBef>
                <a:spcPts val="35"/>
              </a:spcBef>
            </a:pP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Branching</a:t>
            </a:r>
            <a:r>
              <a:rPr sz="2500" spc="-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45" dirty="0">
                <a:solidFill>
                  <a:srgbClr val="4D4D4D"/>
                </a:solidFill>
                <a:latin typeface="Arial"/>
                <a:cs typeface="Arial"/>
              </a:rPr>
              <a:t>out</a:t>
            </a:r>
            <a:r>
              <a:rPr sz="2500" spc="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D4D4D"/>
                </a:solidFill>
                <a:latin typeface="Arial"/>
                <a:cs typeface="Arial"/>
              </a:rPr>
              <a:t>together. Growing</a:t>
            </a:r>
            <a:r>
              <a:rPr sz="2500" spc="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natural</a:t>
            </a:r>
            <a:r>
              <a:rPr sz="2500" spc="1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35" dirty="0">
                <a:solidFill>
                  <a:srgbClr val="4D4D4D"/>
                </a:solidFill>
                <a:latin typeface="Arial"/>
                <a:cs typeface="Arial"/>
              </a:rPr>
              <a:t>connections.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054876" y="4221866"/>
            <a:ext cx="5448300" cy="188976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400" spc="-10" dirty="0">
                <a:solidFill>
                  <a:srgbClr val="237D12"/>
                </a:solidFill>
                <a:latin typeface="Arial"/>
                <a:cs typeface="Arial"/>
              </a:rPr>
              <a:t>Universal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2950"/>
              </a:lnSpc>
              <a:spcBef>
                <a:spcPts val="315"/>
              </a:spcBef>
            </a:pPr>
            <a:r>
              <a:rPr sz="2500" spc="-20" dirty="0">
                <a:solidFill>
                  <a:srgbClr val="4D4D4D"/>
                </a:solidFill>
                <a:latin typeface="Arial"/>
                <a:cs typeface="Arial"/>
              </a:rPr>
              <a:t>Every</a:t>
            </a:r>
            <a:r>
              <a:rPr sz="2500" spc="-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tree</a:t>
            </a:r>
            <a:r>
              <a:rPr sz="2500" spc="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55" dirty="0">
                <a:solidFill>
                  <a:srgbClr val="4D4D4D"/>
                </a:solidFill>
                <a:latin typeface="Arial"/>
                <a:cs typeface="Arial"/>
              </a:rPr>
              <a:t>tells</a:t>
            </a:r>
            <a:r>
              <a:rPr sz="2500" spc="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sz="2500" spc="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D4D4D"/>
                </a:solidFill>
                <a:latin typeface="Arial"/>
                <a:cs typeface="Arial"/>
              </a:rPr>
              <a:t>story.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2950"/>
              </a:lnSpc>
            </a:pP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Planting</a:t>
            </a:r>
            <a:r>
              <a:rPr sz="2500" spc="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sz="2500" spc="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seeds</a:t>
            </a:r>
            <a:r>
              <a:rPr sz="2500" spc="-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sz="2500" spc="1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D4D4D"/>
                </a:solidFill>
                <a:latin typeface="Arial"/>
                <a:cs typeface="Arial"/>
              </a:rPr>
              <a:t>change</a:t>
            </a:r>
            <a:r>
              <a:rPr sz="2500" spc="-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25" dirty="0">
                <a:solidFill>
                  <a:srgbClr val="4D4D4D"/>
                </a:solidFill>
                <a:latin typeface="Arial"/>
                <a:cs typeface="Arial"/>
              </a:rPr>
              <a:t>together.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2500" spc="-20" dirty="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sz="2500" spc="-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forests,</a:t>
            </a:r>
            <a:r>
              <a:rPr sz="2500" spc="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sz="2500" spc="4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D4D4D"/>
                </a:solidFill>
                <a:latin typeface="Arial"/>
                <a:cs typeface="Arial"/>
              </a:rPr>
              <a:t>future.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Digging</a:t>
            </a:r>
            <a:r>
              <a:rPr sz="2500" spc="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sz="2500" spc="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55" dirty="0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sz="2500" spc="1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brighter</a:t>
            </a:r>
            <a:r>
              <a:rPr sz="2500" spc="1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D4D4D"/>
                </a:solidFill>
                <a:latin typeface="Arial"/>
                <a:cs typeface="Arial"/>
              </a:rPr>
              <a:t>tomorrows.</a:t>
            </a:r>
            <a:endParaRPr sz="2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054876" y="6742562"/>
            <a:ext cx="4874895" cy="68262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400" spc="-10" dirty="0">
                <a:solidFill>
                  <a:srgbClr val="237D12"/>
                </a:solidFill>
                <a:latin typeface="Arial"/>
                <a:cs typeface="Arial"/>
              </a:rPr>
              <a:t>Rural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Where</a:t>
            </a:r>
            <a:r>
              <a:rPr sz="2500" spc="-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trees</a:t>
            </a:r>
            <a:r>
              <a:rPr sz="2500" spc="5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D4D4D"/>
                </a:solidFill>
                <a:latin typeface="Arial"/>
                <a:cs typeface="Arial"/>
              </a:rPr>
              <a:t>thrive,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towns</a:t>
            </a:r>
            <a:r>
              <a:rPr sz="2500" spc="5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D4D4D"/>
                </a:solidFill>
                <a:latin typeface="Arial"/>
                <a:cs typeface="Arial"/>
              </a:rPr>
              <a:t>flourish.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054876" y="8065393"/>
            <a:ext cx="4271645" cy="68262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400" spc="-10" dirty="0">
                <a:solidFill>
                  <a:srgbClr val="237D12"/>
                </a:solidFill>
                <a:latin typeface="Arial"/>
                <a:cs typeface="Arial"/>
              </a:rPr>
              <a:t>Urban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City</a:t>
            </a:r>
            <a:r>
              <a:rPr sz="2500" spc="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25" dirty="0">
                <a:solidFill>
                  <a:srgbClr val="4D4D4D"/>
                </a:solidFill>
                <a:latin typeface="Arial"/>
                <a:cs typeface="Arial"/>
              </a:rPr>
              <a:t>canopy,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 community</a:t>
            </a:r>
            <a:r>
              <a:rPr sz="2500" spc="1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D4D4D"/>
                </a:solidFill>
                <a:latin typeface="Arial"/>
                <a:cs typeface="Arial"/>
              </a:rPr>
              <a:t>roots.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47290" y="7878064"/>
            <a:ext cx="4828540" cy="800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Sustained</a:t>
            </a:r>
            <a:r>
              <a:rPr sz="2500" spc="-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by</a:t>
            </a:r>
            <a:r>
              <a:rPr sz="2500" spc="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D4D4D"/>
                </a:solidFill>
                <a:latin typeface="Arial"/>
                <a:cs typeface="Arial"/>
              </a:rPr>
              <a:t>nature.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Cultivating</a:t>
            </a:r>
            <a:r>
              <a:rPr sz="2500" spc="4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2500" spc="-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sz="2500" spc="5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resilient</a:t>
            </a:r>
            <a:r>
              <a:rPr sz="2500" spc="8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D4D4D"/>
                </a:solidFill>
                <a:latin typeface="Arial"/>
                <a:cs typeface="Arial"/>
              </a:rPr>
              <a:t>future.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054876" y="2542418"/>
            <a:ext cx="6045200" cy="105156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400" dirty="0">
                <a:solidFill>
                  <a:srgbClr val="237D12"/>
                </a:solidFill>
                <a:latin typeface="Arial"/>
                <a:cs typeface="Arial"/>
              </a:rPr>
              <a:t>Youth</a:t>
            </a:r>
            <a:r>
              <a:rPr sz="1400" spc="50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37D12"/>
                </a:solidFill>
                <a:latin typeface="Arial"/>
                <a:cs typeface="Arial"/>
              </a:rPr>
              <a:t>&amp;</a:t>
            </a:r>
            <a:r>
              <a:rPr sz="1400" spc="130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237D12"/>
                </a:solidFill>
                <a:latin typeface="Arial"/>
                <a:cs typeface="Arial"/>
              </a:rPr>
              <a:t>Education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2950"/>
              </a:lnSpc>
              <a:spcBef>
                <a:spcPts val="315"/>
              </a:spcBef>
            </a:pPr>
            <a:r>
              <a:rPr sz="2500" spc="55" dirty="0">
                <a:solidFill>
                  <a:srgbClr val="4D4D4D"/>
                </a:solidFill>
                <a:latin typeface="Arial"/>
                <a:cs typeface="Arial"/>
              </a:rPr>
              <a:t>Nurturing</a:t>
            </a:r>
            <a:r>
              <a:rPr sz="2500" spc="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sz="2500" spc="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55" dirty="0">
                <a:solidFill>
                  <a:srgbClr val="4D4D4D"/>
                </a:solidFill>
                <a:latin typeface="Arial"/>
                <a:cs typeface="Arial"/>
              </a:rPr>
              <a:t>future</a:t>
            </a:r>
            <a:r>
              <a:rPr sz="2500" spc="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D4D4D"/>
                </a:solidFill>
                <a:latin typeface="Arial"/>
                <a:cs typeface="Arial"/>
              </a:rPr>
              <a:t>today.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2950"/>
              </a:lnSpc>
            </a:pPr>
            <a:r>
              <a:rPr sz="2500" spc="-10" dirty="0">
                <a:solidFill>
                  <a:srgbClr val="4D4D4D"/>
                </a:solidFill>
                <a:latin typeface="Arial"/>
                <a:cs typeface="Arial"/>
              </a:rPr>
              <a:t>Empowering</a:t>
            </a:r>
            <a:r>
              <a:rPr sz="2500" spc="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youth,</a:t>
            </a:r>
            <a:r>
              <a:rPr sz="2500" spc="5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D4D4D"/>
                </a:solidFill>
                <a:latin typeface="Arial"/>
                <a:cs typeface="Arial"/>
              </a:rPr>
              <a:t>enriching</a:t>
            </a:r>
            <a:r>
              <a:rPr sz="2500" spc="9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500" spc="-30" dirty="0">
                <a:solidFill>
                  <a:srgbClr val="4D4D4D"/>
                </a:solidFill>
                <a:latin typeface="Arial"/>
                <a:cs typeface="Arial"/>
              </a:rPr>
              <a:t>communities.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47290" y="7615428"/>
            <a:ext cx="285877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237D12"/>
                </a:solidFill>
                <a:latin typeface="Arial"/>
                <a:cs typeface="Arial"/>
              </a:rPr>
              <a:t>Economic</a:t>
            </a:r>
            <a:r>
              <a:rPr sz="1400" spc="290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37D12"/>
                </a:solidFill>
                <a:latin typeface="Arial"/>
                <a:cs typeface="Arial"/>
              </a:rPr>
              <a:t>&amp;</a:t>
            </a:r>
            <a:r>
              <a:rPr sz="1400" spc="385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37D12"/>
                </a:solidFill>
                <a:latin typeface="Arial"/>
                <a:cs typeface="Arial"/>
              </a:rPr>
              <a:t>Ecological</a:t>
            </a:r>
            <a:r>
              <a:rPr sz="1400" spc="275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237D12"/>
                </a:solidFill>
                <a:latin typeface="Arial"/>
                <a:cs typeface="Arial"/>
              </a:rPr>
              <a:t>Resilience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67965" algn="l"/>
              </a:tabLst>
            </a:pPr>
            <a:r>
              <a:rPr spc="-100" dirty="0"/>
              <a:t>Branding</a:t>
            </a:r>
            <a:r>
              <a:rPr spc="-260" dirty="0"/>
              <a:t> </a:t>
            </a:r>
            <a:r>
              <a:rPr spc="-50" dirty="0"/>
              <a:t>&amp;</a:t>
            </a:r>
            <a:r>
              <a:rPr dirty="0"/>
              <a:t>	</a:t>
            </a:r>
            <a:r>
              <a:rPr spc="-30" dirty="0"/>
              <a:t>Identity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dirty="0"/>
              <a:t>Urban</a:t>
            </a:r>
            <a:r>
              <a:rPr spc="60" dirty="0"/>
              <a:t> </a:t>
            </a:r>
            <a:r>
              <a:rPr dirty="0"/>
              <a:t>&amp;</a:t>
            </a:r>
            <a:r>
              <a:rPr spc="70" dirty="0"/>
              <a:t> </a:t>
            </a:r>
            <a:r>
              <a:rPr dirty="0"/>
              <a:t>Community</a:t>
            </a:r>
            <a:r>
              <a:rPr spc="70" dirty="0"/>
              <a:t> </a:t>
            </a:r>
            <a:r>
              <a:rPr dirty="0"/>
              <a:t>Forestry</a:t>
            </a:r>
            <a:r>
              <a:rPr spc="65" dirty="0"/>
              <a:t> </a:t>
            </a:r>
            <a:r>
              <a:rPr dirty="0"/>
              <a:t>Toolkit:</a:t>
            </a:r>
            <a:r>
              <a:rPr spc="25" dirty="0"/>
              <a:t> </a:t>
            </a:r>
            <a:r>
              <a:rPr spc="-10" dirty="0"/>
              <a:t>DRAFT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740858" y="1361947"/>
            <a:ext cx="4797425" cy="7425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3000" i="1" spc="-30" dirty="0">
                <a:solidFill>
                  <a:srgbClr val="237D12"/>
                </a:solidFill>
                <a:latin typeface="Arial"/>
                <a:cs typeface="Arial"/>
              </a:rPr>
              <a:t>Mission</a:t>
            </a:r>
            <a:r>
              <a:rPr sz="3000" i="1" spc="-180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3000" i="1" spc="-10" dirty="0">
                <a:solidFill>
                  <a:srgbClr val="237D12"/>
                </a:solidFill>
                <a:latin typeface="Arial"/>
                <a:cs typeface="Arial"/>
              </a:rPr>
              <a:t>Statements</a:t>
            </a:r>
            <a:endParaRPr sz="3000">
              <a:latin typeface="Arial"/>
              <a:cs typeface="Arial"/>
            </a:endParaRPr>
          </a:p>
          <a:p>
            <a:pPr marL="12700" marR="50165" algn="just">
              <a:lnSpc>
                <a:spcPct val="107100"/>
              </a:lnSpc>
              <a:spcBef>
                <a:spcPts val="2465"/>
              </a:spcBef>
            </a:pP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400" spc="30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mission</a:t>
            </a:r>
            <a:r>
              <a:rPr sz="1400" spc="229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0" dirty="0">
                <a:solidFill>
                  <a:srgbClr val="4D4D4D"/>
                </a:solidFill>
                <a:latin typeface="Arial"/>
                <a:cs typeface="Arial"/>
              </a:rPr>
              <a:t>statement</a:t>
            </a:r>
            <a:r>
              <a:rPr sz="1400" spc="254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serves</a:t>
            </a:r>
            <a:r>
              <a:rPr sz="1400" spc="2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as</a:t>
            </a:r>
            <a:r>
              <a:rPr sz="1400" spc="2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400" spc="2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0" dirty="0">
                <a:solidFill>
                  <a:srgbClr val="4D4D4D"/>
                </a:solidFill>
                <a:latin typeface="Arial"/>
                <a:cs typeface="Arial"/>
              </a:rPr>
              <a:t>foundational</a:t>
            </a:r>
            <a:r>
              <a:rPr sz="1400" spc="25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0" dirty="0">
                <a:solidFill>
                  <a:srgbClr val="4D4D4D"/>
                </a:solidFill>
                <a:latin typeface="Arial"/>
                <a:cs typeface="Arial"/>
              </a:rPr>
              <a:t>element </a:t>
            </a:r>
            <a:r>
              <a:rPr sz="1400" spc="70" dirty="0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sz="1400" spc="60" dirty="0">
                <a:solidFill>
                  <a:srgbClr val="4D4D4D"/>
                </a:solidFill>
                <a:latin typeface="Arial"/>
                <a:cs typeface="Arial"/>
              </a:rPr>
              <a:t> 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sz="1400" spc="4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initiative,</a:t>
            </a:r>
            <a:r>
              <a:rPr sz="1400" spc="4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providing</a:t>
            </a:r>
            <a:r>
              <a:rPr sz="1400" spc="434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direction,</a:t>
            </a:r>
            <a:r>
              <a:rPr sz="1400" spc="4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inspiration,</a:t>
            </a:r>
            <a:r>
              <a:rPr sz="1400" spc="40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4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50" dirty="0">
                <a:solidFill>
                  <a:srgbClr val="4D4D4D"/>
                </a:solidFill>
                <a:latin typeface="Arial"/>
                <a:cs typeface="Arial"/>
              </a:rPr>
              <a:t>a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shared</a:t>
            </a:r>
            <a:r>
              <a:rPr sz="1400" spc="2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sense</a:t>
            </a:r>
            <a:r>
              <a:rPr sz="1400" spc="2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sz="1400" spc="3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purpose</a:t>
            </a:r>
            <a:r>
              <a:rPr sz="1400" spc="2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5" dirty="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sz="1400" spc="3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sz="1400" spc="2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essential</a:t>
            </a:r>
            <a:r>
              <a:rPr sz="1400" spc="2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0" dirty="0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sz="1400" spc="3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4D4D4D"/>
                </a:solidFill>
                <a:latin typeface="Arial"/>
                <a:cs typeface="Arial"/>
              </a:rPr>
              <a:t>sustained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success</a:t>
            </a:r>
            <a:r>
              <a:rPr sz="1400" spc="14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1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positive</a:t>
            </a:r>
            <a:r>
              <a:rPr sz="1400" spc="18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5" dirty="0">
                <a:solidFill>
                  <a:srgbClr val="4D4D4D"/>
                </a:solidFill>
                <a:latin typeface="Arial"/>
                <a:cs typeface="Arial"/>
              </a:rPr>
              <a:t>impact</a:t>
            </a:r>
            <a:r>
              <a:rPr sz="1400" spc="2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sz="1400" spc="1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sz="1400" spc="25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4D4D4D"/>
                </a:solidFill>
                <a:latin typeface="Arial"/>
                <a:cs typeface="Arial"/>
              </a:rPr>
              <a:t>community.</a:t>
            </a:r>
            <a:endParaRPr sz="1400">
              <a:latin typeface="Arial"/>
              <a:cs typeface="Arial"/>
            </a:endParaRPr>
          </a:p>
          <a:p>
            <a:pPr marL="12700" marR="119380">
              <a:lnSpc>
                <a:spcPct val="110000"/>
              </a:lnSpc>
              <a:spcBef>
                <a:spcPts val="960"/>
              </a:spcBef>
            </a:pP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When</a:t>
            </a:r>
            <a:r>
              <a:rPr sz="1400" spc="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0" dirty="0">
                <a:solidFill>
                  <a:srgbClr val="4D4D4D"/>
                </a:solidFill>
                <a:latin typeface="Arial"/>
                <a:cs typeface="Arial"/>
              </a:rPr>
              <a:t>crafting,</a:t>
            </a:r>
            <a:r>
              <a:rPr sz="1400" spc="114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0" dirty="0">
                <a:solidFill>
                  <a:srgbClr val="4D4D4D"/>
                </a:solidFill>
                <a:latin typeface="Arial"/>
                <a:cs typeface="Arial"/>
              </a:rPr>
              <a:t>it</a:t>
            </a:r>
            <a:r>
              <a:rPr sz="1400" spc="14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may</a:t>
            </a:r>
            <a:r>
              <a:rPr sz="1400" spc="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be</a:t>
            </a:r>
            <a:r>
              <a:rPr sz="1400" spc="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80" dirty="0">
                <a:solidFill>
                  <a:srgbClr val="4D4D4D"/>
                </a:solidFill>
                <a:latin typeface="Arial"/>
                <a:cs typeface="Arial"/>
              </a:rPr>
              <a:t>helpful</a:t>
            </a:r>
            <a:r>
              <a:rPr sz="1400" spc="1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1400" spc="1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5" dirty="0">
                <a:solidFill>
                  <a:srgbClr val="4D4D4D"/>
                </a:solidFill>
                <a:latin typeface="Arial"/>
                <a:cs typeface="Arial"/>
              </a:rPr>
              <a:t>segment</a:t>
            </a:r>
            <a:r>
              <a:rPr sz="1400" spc="9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45" dirty="0">
                <a:solidFill>
                  <a:srgbClr val="4D4D4D"/>
                </a:solidFill>
                <a:latin typeface="Arial"/>
                <a:cs typeface="Arial"/>
              </a:rPr>
              <a:t>according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1400" spc="2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benefits,</a:t>
            </a:r>
            <a:r>
              <a:rPr sz="1400" spc="2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determine</a:t>
            </a:r>
            <a:r>
              <a:rPr sz="1400" spc="19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which</a:t>
            </a:r>
            <a:r>
              <a:rPr sz="1400" spc="254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one</a:t>
            </a:r>
            <a:r>
              <a:rPr sz="1400" spc="19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resonates</a:t>
            </a:r>
            <a:r>
              <a:rPr sz="1400" spc="1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5" dirty="0">
                <a:solidFill>
                  <a:srgbClr val="4D4D4D"/>
                </a:solidFill>
                <a:latin typeface="Arial"/>
                <a:cs typeface="Arial"/>
              </a:rPr>
              <a:t>most</a:t>
            </a:r>
            <a:r>
              <a:rPr sz="1400" spc="2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4D4D4D"/>
                </a:solidFill>
                <a:latin typeface="Arial"/>
                <a:cs typeface="Arial"/>
              </a:rPr>
              <a:t>with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sz="1400" spc="24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community,</a:t>
            </a:r>
            <a:r>
              <a:rPr sz="1400" spc="229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2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develop</a:t>
            </a:r>
            <a:r>
              <a:rPr sz="1400" spc="2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ideas</a:t>
            </a:r>
            <a:r>
              <a:rPr sz="1400" spc="254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0" dirty="0">
                <a:solidFill>
                  <a:srgbClr val="4D4D4D"/>
                </a:solidFill>
                <a:latin typeface="Arial"/>
                <a:cs typeface="Arial"/>
              </a:rPr>
              <a:t>from</a:t>
            </a:r>
            <a:r>
              <a:rPr sz="1400" spc="3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4D4D4D"/>
                </a:solidFill>
                <a:latin typeface="Arial"/>
                <a:cs typeface="Arial"/>
              </a:rPr>
              <a:t>there.</a:t>
            </a:r>
            <a:endParaRPr sz="1400">
              <a:latin typeface="Arial"/>
              <a:cs typeface="Arial"/>
            </a:endParaRPr>
          </a:p>
          <a:p>
            <a:pPr marL="12700" marR="60960">
              <a:lnSpc>
                <a:spcPct val="107100"/>
              </a:lnSpc>
              <a:spcBef>
                <a:spcPts val="1005"/>
              </a:spcBef>
            </a:pPr>
            <a:r>
              <a:rPr sz="1400" b="1" dirty="0">
                <a:solidFill>
                  <a:srgbClr val="237D12"/>
                </a:solidFill>
                <a:latin typeface="Arial"/>
                <a:cs typeface="Arial"/>
              </a:rPr>
              <a:t>Physical</a:t>
            </a:r>
            <a:r>
              <a:rPr sz="1400" b="1" spc="75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37D12"/>
                </a:solidFill>
                <a:latin typeface="Arial"/>
                <a:cs typeface="Arial"/>
              </a:rPr>
              <a:t>Health:</a:t>
            </a:r>
            <a:r>
              <a:rPr sz="1400" b="1" spc="140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sz="1400" spc="2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overall</a:t>
            </a:r>
            <a:r>
              <a:rPr sz="1400" spc="1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5" dirty="0">
                <a:solidFill>
                  <a:srgbClr val="4D4D4D"/>
                </a:solidFill>
                <a:latin typeface="Arial"/>
                <a:cs typeface="Arial"/>
              </a:rPr>
              <a:t>well-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being</a:t>
            </a:r>
            <a:r>
              <a:rPr sz="1400" spc="15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sz="1400" spc="2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</a:t>
            </a:r>
            <a:r>
              <a:rPr sz="1400" spc="15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4D4D4D"/>
                </a:solidFill>
                <a:latin typeface="Arial"/>
                <a:cs typeface="Arial"/>
              </a:rPr>
              <a:t>individual’s </a:t>
            </a:r>
            <a:r>
              <a:rPr sz="1400" spc="60" dirty="0">
                <a:solidFill>
                  <a:srgbClr val="4D4D4D"/>
                </a:solidFill>
                <a:latin typeface="Arial"/>
                <a:cs typeface="Arial"/>
              </a:rPr>
              <a:t>body</a:t>
            </a:r>
            <a:r>
              <a:rPr sz="1400" spc="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45" dirty="0">
                <a:solidFill>
                  <a:srgbClr val="4D4D4D"/>
                </a:solidFill>
                <a:latin typeface="Arial"/>
                <a:cs typeface="Arial"/>
              </a:rPr>
              <a:t>its</a:t>
            </a:r>
            <a:r>
              <a:rPr sz="1400" spc="9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5" dirty="0">
                <a:solidFill>
                  <a:srgbClr val="4D4D4D"/>
                </a:solidFill>
                <a:latin typeface="Arial"/>
                <a:cs typeface="Arial"/>
              </a:rPr>
              <a:t>proper</a:t>
            </a:r>
            <a:r>
              <a:rPr sz="1400" spc="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40" dirty="0">
                <a:solidFill>
                  <a:srgbClr val="4D4D4D"/>
                </a:solidFill>
                <a:latin typeface="Arial"/>
                <a:cs typeface="Arial"/>
              </a:rPr>
              <a:t>functioning.</a:t>
            </a:r>
            <a:endParaRPr sz="1400">
              <a:latin typeface="Arial"/>
              <a:cs typeface="Arial"/>
            </a:endParaRPr>
          </a:p>
          <a:p>
            <a:pPr marL="12700" marR="441325">
              <a:lnSpc>
                <a:spcPct val="107100"/>
              </a:lnSpc>
              <a:spcBef>
                <a:spcPts val="985"/>
              </a:spcBef>
            </a:pPr>
            <a:r>
              <a:rPr sz="1400" b="1" dirty="0">
                <a:solidFill>
                  <a:srgbClr val="237D12"/>
                </a:solidFill>
                <a:latin typeface="Arial"/>
                <a:cs typeface="Arial"/>
              </a:rPr>
              <a:t>Mental</a:t>
            </a:r>
            <a:r>
              <a:rPr sz="1400" b="1" spc="240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37D12"/>
                </a:solidFill>
                <a:latin typeface="Arial"/>
                <a:cs typeface="Arial"/>
              </a:rPr>
              <a:t>Health:</a:t>
            </a:r>
            <a:r>
              <a:rPr sz="1400" b="1" spc="265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400" spc="3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person’s</a:t>
            </a:r>
            <a:r>
              <a:rPr sz="1400" spc="29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emotional,</a:t>
            </a:r>
            <a:r>
              <a:rPr sz="1400" spc="2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4D4D4D"/>
                </a:solidFill>
                <a:latin typeface="Arial"/>
                <a:cs typeface="Arial"/>
              </a:rPr>
              <a:t>psychological,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25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social</a:t>
            </a:r>
            <a:r>
              <a:rPr sz="1400" spc="2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5" dirty="0">
                <a:solidFill>
                  <a:srgbClr val="4D4D4D"/>
                </a:solidFill>
                <a:latin typeface="Arial"/>
                <a:cs typeface="Arial"/>
              </a:rPr>
              <a:t>well-</a:t>
            </a:r>
            <a:r>
              <a:rPr sz="1400" spc="-10" dirty="0">
                <a:solidFill>
                  <a:srgbClr val="4D4D4D"/>
                </a:solidFill>
                <a:latin typeface="Arial"/>
                <a:cs typeface="Arial"/>
              </a:rPr>
              <a:t>being.</a:t>
            </a:r>
            <a:endParaRPr sz="1400">
              <a:latin typeface="Arial"/>
              <a:cs typeface="Arial"/>
            </a:endParaRPr>
          </a:p>
          <a:p>
            <a:pPr marL="12700" marR="205740">
              <a:lnSpc>
                <a:spcPct val="107100"/>
              </a:lnSpc>
              <a:spcBef>
                <a:spcPts val="1010"/>
              </a:spcBef>
            </a:pPr>
            <a:r>
              <a:rPr sz="1400" b="1" dirty="0">
                <a:solidFill>
                  <a:srgbClr val="237D12"/>
                </a:solidFill>
                <a:latin typeface="Arial"/>
                <a:cs typeface="Arial"/>
              </a:rPr>
              <a:t>Community</a:t>
            </a:r>
            <a:r>
              <a:rPr sz="1400" b="1" spc="204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37D12"/>
                </a:solidFill>
                <a:latin typeface="Arial"/>
                <a:cs typeface="Arial"/>
              </a:rPr>
              <a:t>Well-Being:</a:t>
            </a:r>
            <a:r>
              <a:rPr sz="1400" b="1" spc="180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sz="1400" spc="3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overall</a:t>
            </a:r>
            <a:r>
              <a:rPr sz="1400" spc="2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health,</a:t>
            </a:r>
            <a:r>
              <a:rPr sz="1400" spc="2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4D4D4D"/>
                </a:solidFill>
                <a:latin typeface="Arial"/>
                <a:cs typeface="Arial"/>
              </a:rPr>
              <a:t>happiness,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5" dirty="0">
                <a:solidFill>
                  <a:srgbClr val="4D4D4D"/>
                </a:solidFill>
                <a:latin typeface="Arial"/>
                <a:cs typeface="Arial"/>
              </a:rPr>
              <a:t>prosperity</a:t>
            </a:r>
            <a:r>
              <a:rPr sz="1400" spc="9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sz="1400" spc="1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400" spc="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0" dirty="0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sz="1400" spc="9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or</a:t>
            </a:r>
            <a:r>
              <a:rPr sz="1400" spc="8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400" spc="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0" dirty="0">
                <a:solidFill>
                  <a:srgbClr val="4D4D4D"/>
                </a:solidFill>
                <a:latin typeface="Arial"/>
                <a:cs typeface="Arial"/>
              </a:rPr>
              <a:t>group</a:t>
            </a:r>
            <a:r>
              <a:rPr sz="1400" spc="9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sz="1400" spc="10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4D4D4D"/>
                </a:solidFill>
                <a:latin typeface="Arial"/>
                <a:cs typeface="Arial"/>
              </a:rPr>
              <a:t>people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living</a:t>
            </a:r>
            <a:r>
              <a:rPr sz="1400" spc="2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sz="1400" spc="2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400" spc="2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0" dirty="0">
                <a:solidFill>
                  <a:srgbClr val="4D4D4D"/>
                </a:solidFill>
                <a:latin typeface="Arial"/>
                <a:cs typeface="Arial"/>
              </a:rPr>
              <a:t>particular</a:t>
            </a:r>
            <a:r>
              <a:rPr sz="1400" spc="2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geographic</a:t>
            </a:r>
            <a:r>
              <a:rPr sz="1400" spc="2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4D4D4D"/>
                </a:solidFill>
                <a:latin typeface="Arial"/>
                <a:cs typeface="Arial"/>
              </a:rPr>
              <a:t>area.</a:t>
            </a:r>
            <a:endParaRPr sz="1400">
              <a:latin typeface="Arial"/>
              <a:cs typeface="Arial"/>
            </a:endParaRPr>
          </a:p>
          <a:p>
            <a:pPr marL="12700" marR="325755">
              <a:lnSpc>
                <a:spcPct val="107100"/>
              </a:lnSpc>
              <a:spcBef>
                <a:spcPts val="1010"/>
              </a:spcBef>
            </a:pPr>
            <a:r>
              <a:rPr sz="1400" b="1" dirty="0">
                <a:solidFill>
                  <a:srgbClr val="237D12"/>
                </a:solidFill>
                <a:latin typeface="Arial"/>
                <a:cs typeface="Arial"/>
              </a:rPr>
              <a:t>Economic</a:t>
            </a:r>
            <a:r>
              <a:rPr sz="1400" b="1" spc="5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37D12"/>
                </a:solidFill>
                <a:latin typeface="Arial"/>
                <a:cs typeface="Arial"/>
              </a:rPr>
              <a:t>&amp;</a:t>
            </a:r>
            <a:r>
              <a:rPr sz="1400" b="1" spc="105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37D12"/>
                </a:solidFill>
                <a:latin typeface="Arial"/>
                <a:cs typeface="Arial"/>
              </a:rPr>
              <a:t>Ecological Resilience:</a:t>
            </a:r>
            <a:r>
              <a:rPr sz="1400" b="1" spc="20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system’s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45" dirty="0">
                <a:solidFill>
                  <a:srgbClr val="4D4D4D"/>
                </a:solidFill>
                <a:latin typeface="Arial"/>
                <a:cs typeface="Arial"/>
              </a:rPr>
              <a:t>ability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1400" spc="2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5" dirty="0">
                <a:solidFill>
                  <a:srgbClr val="4D4D4D"/>
                </a:solidFill>
                <a:latin typeface="Arial"/>
                <a:cs typeface="Arial"/>
              </a:rPr>
              <a:t>withstand</a:t>
            </a:r>
            <a:r>
              <a:rPr sz="1400" spc="2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19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recover</a:t>
            </a:r>
            <a:r>
              <a:rPr sz="1400" spc="1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0" dirty="0">
                <a:solidFill>
                  <a:srgbClr val="4D4D4D"/>
                </a:solidFill>
                <a:latin typeface="Arial"/>
                <a:cs typeface="Arial"/>
              </a:rPr>
              <a:t>from</a:t>
            </a:r>
            <a:r>
              <a:rPr sz="1400" spc="29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economic</a:t>
            </a:r>
            <a:r>
              <a:rPr sz="1400" spc="18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4D4D4D"/>
                </a:solidFill>
                <a:latin typeface="Arial"/>
                <a:cs typeface="Arial"/>
              </a:rPr>
              <a:t>shocks,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disruptions,</a:t>
            </a:r>
            <a:r>
              <a:rPr sz="1400" spc="2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or</a:t>
            </a:r>
            <a:r>
              <a:rPr sz="1400" spc="3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stressors</a:t>
            </a:r>
            <a:r>
              <a:rPr sz="1400" spc="2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29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</a:t>
            </a:r>
            <a:r>
              <a:rPr sz="1400" spc="29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ecosystem’s</a:t>
            </a:r>
            <a:r>
              <a:rPr sz="1400" spc="2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0" dirty="0">
                <a:solidFill>
                  <a:srgbClr val="4D4D4D"/>
                </a:solidFill>
                <a:latin typeface="Arial"/>
                <a:cs typeface="Arial"/>
              </a:rPr>
              <a:t>capacity</a:t>
            </a:r>
            <a:r>
              <a:rPr sz="1400" spc="3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35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endParaRPr sz="1400">
              <a:latin typeface="Arial"/>
              <a:cs typeface="Arial"/>
            </a:endParaRPr>
          </a:p>
          <a:p>
            <a:pPr marL="12700" marR="149860">
              <a:lnSpc>
                <a:spcPct val="107100"/>
              </a:lnSpc>
              <a:spcBef>
                <a:spcPts val="95"/>
              </a:spcBef>
            </a:pP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absorb</a:t>
            </a:r>
            <a:r>
              <a:rPr sz="1400" spc="3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disturbances,</a:t>
            </a:r>
            <a:r>
              <a:rPr sz="1400" spc="30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0" dirty="0">
                <a:solidFill>
                  <a:srgbClr val="4D4D4D"/>
                </a:solidFill>
                <a:latin typeface="Arial"/>
                <a:cs typeface="Arial"/>
              </a:rPr>
              <a:t>adapt</a:t>
            </a:r>
            <a:r>
              <a:rPr sz="1400" spc="35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1400" spc="4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change,</a:t>
            </a:r>
            <a:r>
              <a:rPr sz="1400" spc="29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reorganize,</a:t>
            </a:r>
            <a:r>
              <a:rPr sz="1400" spc="3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4D4D4D"/>
                </a:solidFill>
                <a:latin typeface="Arial"/>
                <a:cs typeface="Arial"/>
              </a:rPr>
              <a:t>and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restore</a:t>
            </a:r>
            <a:r>
              <a:rPr sz="1400" spc="4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5" dirty="0">
                <a:solidFill>
                  <a:srgbClr val="4D4D4D"/>
                </a:solidFill>
                <a:latin typeface="Arial"/>
                <a:cs typeface="Arial"/>
              </a:rPr>
              <a:t>itself</a:t>
            </a:r>
            <a:endParaRPr sz="1400">
              <a:latin typeface="Arial"/>
              <a:cs typeface="Arial"/>
            </a:endParaRPr>
          </a:p>
          <a:p>
            <a:pPr marL="12700" marR="151765">
              <a:lnSpc>
                <a:spcPct val="107100"/>
              </a:lnSpc>
              <a:spcBef>
                <a:spcPts val="1010"/>
              </a:spcBef>
            </a:pPr>
            <a:r>
              <a:rPr sz="1400" b="1" dirty="0">
                <a:solidFill>
                  <a:srgbClr val="237D12"/>
                </a:solidFill>
                <a:latin typeface="Arial"/>
                <a:cs typeface="Arial"/>
              </a:rPr>
              <a:t>Youth</a:t>
            </a:r>
            <a:r>
              <a:rPr sz="1400" b="1" spc="-5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37D12"/>
                </a:solidFill>
                <a:latin typeface="Arial"/>
                <a:cs typeface="Arial"/>
              </a:rPr>
              <a:t>&amp;</a:t>
            </a:r>
            <a:r>
              <a:rPr sz="1400" b="1" spc="95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37D12"/>
                </a:solidFill>
                <a:latin typeface="Arial"/>
                <a:cs typeface="Arial"/>
              </a:rPr>
              <a:t>Education:</a:t>
            </a:r>
            <a:r>
              <a:rPr sz="1400" b="1" spc="10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shaping</a:t>
            </a:r>
            <a:r>
              <a:rPr sz="1400" spc="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sz="1400" spc="1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0" dirty="0">
                <a:solidFill>
                  <a:srgbClr val="4D4D4D"/>
                </a:solidFill>
                <a:latin typeface="Arial"/>
                <a:cs typeface="Arial"/>
              </a:rPr>
              <a:t>future,</a:t>
            </a:r>
            <a:r>
              <a:rPr sz="1400" spc="9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45" dirty="0">
                <a:solidFill>
                  <a:srgbClr val="4D4D4D"/>
                </a:solidFill>
                <a:latin typeface="Arial"/>
                <a:cs typeface="Arial"/>
              </a:rPr>
              <a:t>fostering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personal</a:t>
            </a:r>
            <a:r>
              <a:rPr sz="1400" spc="1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5" dirty="0">
                <a:solidFill>
                  <a:srgbClr val="4D4D4D"/>
                </a:solidFill>
                <a:latin typeface="Arial"/>
                <a:cs typeface="Arial"/>
              </a:rPr>
              <a:t>growth,</a:t>
            </a:r>
            <a:r>
              <a:rPr sz="1400" spc="2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1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5" dirty="0">
                <a:solidFill>
                  <a:srgbClr val="4D4D4D"/>
                </a:solidFill>
                <a:latin typeface="Arial"/>
                <a:cs typeface="Arial"/>
              </a:rPr>
              <a:t>contributing</a:t>
            </a:r>
            <a:r>
              <a:rPr sz="1400" spc="2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1400" spc="2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sz="1400" spc="24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5" dirty="0">
                <a:solidFill>
                  <a:srgbClr val="4D4D4D"/>
                </a:solidFill>
                <a:latin typeface="Arial"/>
                <a:cs typeface="Arial"/>
              </a:rPr>
              <a:t>well-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being</a:t>
            </a:r>
            <a:r>
              <a:rPr sz="1400" spc="1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5" dirty="0">
                <a:solidFill>
                  <a:srgbClr val="4D4D4D"/>
                </a:solidFill>
                <a:latin typeface="Arial"/>
                <a:cs typeface="Arial"/>
              </a:rPr>
              <a:t>of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families,</a:t>
            </a:r>
            <a:r>
              <a:rPr sz="1400" spc="4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communities,</a:t>
            </a:r>
            <a:r>
              <a:rPr sz="1400" spc="4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45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35" dirty="0">
                <a:solidFill>
                  <a:srgbClr val="4D4D4D"/>
                </a:solidFill>
                <a:latin typeface="Arial"/>
                <a:cs typeface="Arial"/>
              </a:rPr>
              <a:t>society</a:t>
            </a:r>
            <a:endParaRPr sz="1400">
              <a:latin typeface="Arial"/>
              <a:cs typeface="Arial"/>
            </a:endParaRPr>
          </a:p>
          <a:p>
            <a:pPr marL="12700" marR="67310">
              <a:lnSpc>
                <a:spcPct val="107100"/>
              </a:lnSpc>
              <a:spcBef>
                <a:spcPts val="985"/>
              </a:spcBef>
            </a:pP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sz="1400" spc="2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guidance,</a:t>
            </a:r>
            <a:r>
              <a:rPr sz="1400" spc="2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here</a:t>
            </a:r>
            <a:r>
              <a:rPr sz="1400" spc="2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are</a:t>
            </a:r>
            <a:r>
              <a:rPr sz="1400" spc="2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several</a:t>
            </a:r>
            <a:r>
              <a:rPr sz="1400" spc="2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options</a:t>
            </a:r>
            <a:r>
              <a:rPr sz="1400" spc="2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75" dirty="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sz="1400" spc="3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again</a:t>
            </a:r>
            <a:r>
              <a:rPr sz="1400" spc="2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4D4D4D"/>
                </a:solidFill>
                <a:latin typeface="Arial"/>
                <a:cs typeface="Arial"/>
              </a:rPr>
              <a:t>speak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1400" spc="1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sz="1400" spc="1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0" dirty="0">
                <a:solidFill>
                  <a:srgbClr val="4D4D4D"/>
                </a:solidFill>
                <a:latin typeface="Arial"/>
                <a:cs typeface="Arial"/>
              </a:rPr>
              <a:t>primary</a:t>
            </a:r>
            <a:r>
              <a:rPr sz="1400" spc="1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5" dirty="0">
                <a:solidFill>
                  <a:srgbClr val="4D4D4D"/>
                </a:solidFill>
                <a:latin typeface="Arial"/>
                <a:cs typeface="Arial"/>
              </a:rPr>
              <a:t>benefits</a:t>
            </a:r>
            <a:r>
              <a:rPr sz="1400" spc="1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sz="1400" spc="1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5" dirty="0">
                <a:solidFill>
                  <a:srgbClr val="4D4D4D"/>
                </a:solidFill>
                <a:latin typeface="Arial"/>
                <a:cs typeface="Arial"/>
              </a:rPr>
              <a:t>promoting</a:t>
            </a:r>
            <a:r>
              <a:rPr sz="1400" spc="10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5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60" dirty="0">
                <a:solidFill>
                  <a:srgbClr val="4D4D4D"/>
                </a:solidFill>
                <a:latin typeface="Arial"/>
                <a:cs typeface="Arial"/>
              </a:rPr>
              <a:t>protecting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trees,</a:t>
            </a:r>
            <a:r>
              <a:rPr sz="1400" spc="24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sz="1400" spc="2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spaces,</a:t>
            </a:r>
            <a:r>
              <a:rPr sz="1400" spc="2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1400" spc="28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4D4D4D"/>
                </a:solidFill>
                <a:latin typeface="Arial"/>
                <a:cs typeface="Arial"/>
              </a:rPr>
              <a:t>nature.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98852" y="1058264"/>
            <a:ext cx="9879330" cy="89535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1400" spc="70" dirty="0">
                <a:solidFill>
                  <a:srgbClr val="237D12"/>
                </a:solidFill>
                <a:latin typeface="Arial"/>
                <a:cs typeface="Arial"/>
              </a:rPr>
              <a:t>Mental </a:t>
            </a:r>
            <a:r>
              <a:rPr sz="1400" spc="40" dirty="0">
                <a:solidFill>
                  <a:srgbClr val="237D12"/>
                </a:solidFill>
                <a:latin typeface="Arial"/>
                <a:cs typeface="Arial"/>
              </a:rPr>
              <a:t>Health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15"/>
              </a:spcBef>
            </a:pPr>
            <a:r>
              <a:rPr sz="2000" spc="-85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2000" spc="-1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plant</a:t>
            </a:r>
            <a:r>
              <a:rPr sz="2000" spc="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sz="2000" spc="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seeds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sz="2000" spc="9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healing</a:t>
            </a:r>
            <a:r>
              <a:rPr sz="2000" spc="-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hope,</a:t>
            </a:r>
            <a:r>
              <a:rPr sz="2000" spc="-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so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sz="2000" spc="4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communities</a:t>
            </a:r>
            <a:r>
              <a:rPr sz="2000" spc="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sz="2000" spc="-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grow</a:t>
            </a:r>
            <a:r>
              <a:rPr sz="2000" spc="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into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vibrant, 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inclusive,</a:t>
            </a:r>
            <a:r>
              <a:rPr sz="2000" spc="5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2000" spc="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mentally</a:t>
            </a:r>
            <a:r>
              <a:rPr sz="2000" spc="1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resilient</a:t>
            </a:r>
            <a:r>
              <a:rPr sz="2000" spc="1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places.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79816" y="2301850"/>
            <a:ext cx="9504680" cy="89535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1400" dirty="0">
                <a:solidFill>
                  <a:srgbClr val="237D12"/>
                </a:solidFill>
                <a:latin typeface="Arial"/>
                <a:cs typeface="Arial"/>
              </a:rPr>
              <a:t>Physical</a:t>
            </a:r>
            <a:r>
              <a:rPr sz="1400" spc="325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237D12"/>
                </a:solidFill>
                <a:latin typeface="Arial"/>
                <a:cs typeface="Arial"/>
              </a:rPr>
              <a:t>Health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15"/>
              </a:spcBef>
            </a:pPr>
            <a:r>
              <a:rPr sz="2000" spc="-80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2000" spc="-114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champion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sz="2000" spc="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value</a:t>
            </a:r>
            <a:r>
              <a:rPr sz="2000" spc="-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sz="2000" spc="1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urban</a:t>
            </a:r>
            <a:r>
              <a:rPr sz="2000" spc="-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trees</a:t>
            </a:r>
            <a:r>
              <a:rPr sz="2000" spc="5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sz="2000" spc="4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spaces</a:t>
            </a:r>
            <a:r>
              <a:rPr sz="2000" spc="-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as</a:t>
            </a:r>
            <a:r>
              <a:rPr sz="2000" spc="-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invaluable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parts</a:t>
            </a:r>
            <a:r>
              <a:rPr sz="2000" spc="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2000" spc="9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active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2000" spc="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thriving</a:t>
            </a:r>
            <a:r>
              <a:rPr sz="2000" spc="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urban</a:t>
            </a:r>
            <a:r>
              <a:rPr sz="2000" spc="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communities.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60780" y="3542385"/>
            <a:ext cx="8970010" cy="89535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1400" spc="65" dirty="0">
                <a:solidFill>
                  <a:srgbClr val="237D12"/>
                </a:solidFill>
                <a:latin typeface="Arial"/>
                <a:cs typeface="Arial"/>
              </a:rPr>
              <a:t>Community</a:t>
            </a:r>
            <a:r>
              <a:rPr sz="1400" spc="325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37D12"/>
                </a:solidFill>
                <a:latin typeface="Arial"/>
                <a:cs typeface="Arial"/>
              </a:rPr>
              <a:t>Well-</a:t>
            </a:r>
            <a:r>
              <a:rPr sz="1400" spc="-10" dirty="0">
                <a:solidFill>
                  <a:srgbClr val="237D12"/>
                </a:solidFill>
                <a:latin typeface="Arial"/>
                <a:cs typeface="Arial"/>
              </a:rPr>
              <a:t>Being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15"/>
              </a:spcBef>
            </a:pPr>
            <a:r>
              <a:rPr sz="2000" spc="-85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2000" spc="-1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create</a:t>
            </a:r>
            <a:r>
              <a:rPr sz="2000" spc="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2000" spc="-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4D4D4D"/>
                </a:solidFill>
                <a:latin typeface="Arial"/>
                <a:cs typeface="Arial"/>
              </a:rPr>
              <a:t>sense</a:t>
            </a:r>
            <a:r>
              <a:rPr sz="2000" spc="-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sz="2000" spc="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4D4D4D"/>
                </a:solidFill>
                <a:latin typeface="Arial"/>
                <a:cs typeface="Arial"/>
              </a:rPr>
              <a:t>belonging,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joy,</a:t>
            </a:r>
            <a:r>
              <a:rPr sz="2000" spc="-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2000" spc="-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hope</a:t>
            </a:r>
            <a:r>
              <a:rPr sz="2000" spc="-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by</a:t>
            </a:r>
            <a:r>
              <a:rPr sz="2000" spc="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growing</a:t>
            </a:r>
            <a:r>
              <a:rPr sz="2000" spc="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sz="2000" spc="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spaces</a:t>
            </a:r>
            <a:r>
              <a:rPr sz="2000" spc="-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50" dirty="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sz="2000" spc="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4D4D4D"/>
                </a:solidFill>
                <a:latin typeface="Arial"/>
                <a:cs typeface="Arial"/>
              </a:rPr>
              <a:t>are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cherished</a:t>
            </a:r>
            <a:r>
              <a:rPr sz="2000" spc="-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by</a:t>
            </a:r>
            <a:r>
              <a:rPr sz="2000" spc="4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sz="2000" spc="-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connected</a:t>
            </a:r>
            <a:r>
              <a:rPr sz="2000" spc="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 engaged</a:t>
            </a:r>
            <a:r>
              <a:rPr sz="2000" spc="-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community.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41744" y="6024372"/>
            <a:ext cx="9728835" cy="118999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solidFill>
                  <a:srgbClr val="237D12"/>
                </a:solidFill>
                <a:latin typeface="Arial"/>
                <a:cs typeface="Arial"/>
              </a:rPr>
              <a:t>Youth</a:t>
            </a:r>
            <a:r>
              <a:rPr sz="1400" spc="50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37D12"/>
                </a:solidFill>
                <a:latin typeface="Arial"/>
                <a:cs typeface="Arial"/>
              </a:rPr>
              <a:t>&amp;</a:t>
            </a:r>
            <a:r>
              <a:rPr sz="1400" spc="130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237D12"/>
                </a:solidFill>
                <a:latin typeface="Arial"/>
                <a:cs typeface="Arial"/>
              </a:rPr>
              <a:t>Education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97500"/>
              </a:lnSpc>
              <a:spcBef>
                <a:spcPts val="300"/>
              </a:spcBef>
            </a:pPr>
            <a:r>
              <a:rPr sz="2000" spc="-85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2000" spc="-1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inspire,</a:t>
            </a:r>
            <a:r>
              <a:rPr sz="2000" spc="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educate,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 and empower</a:t>
            </a:r>
            <a:r>
              <a:rPr sz="2000" spc="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young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 people</a:t>
            </a:r>
            <a:r>
              <a:rPr sz="2000" spc="5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through</a:t>
            </a:r>
            <a:r>
              <a:rPr sz="2000" spc="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sz="2000" spc="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wonders</a:t>
            </a:r>
            <a:r>
              <a:rPr sz="2000" spc="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sz="2000" spc="114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urban </a:t>
            </a:r>
            <a:r>
              <a:rPr sz="2000" spc="50" dirty="0">
                <a:solidFill>
                  <a:srgbClr val="4D4D4D"/>
                </a:solidFill>
                <a:latin typeface="Arial"/>
                <a:cs typeface="Arial"/>
              </a:rPr>
              <a:t>forestry</a:t>
            </a:r>
            <a:r>
              <a:rPr sz="2000" spc="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so</a:t>
            </a:r>
            <a:r>
              <a:rPr sz="2000" spc="-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55" dirty="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sz="2000" spc="114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they</a:t>
            </a:r>
            <a:r>
              <a:rPr sz="2000" spc="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will</a:t>
            </a:r>
            <a:r>
              <a:rPr sz="2000" spc="1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be</a:t>
            </a:r>
            <a:r>
              <a:rPr sz="2000" spc="5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sz="2000" spc="-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connected</a:t>
            </a:r>
            <a:r>
              <a:rPr sz="2000" spc="5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2000" spc="10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sz="2000" spc="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sz="2000" spc="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today</a:t>
            </a:r>
            <a:r>
              <a:rPr sz="2000" spc="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2000" spc="-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become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4D4D4D"/>
                </a:solidFill>
                <a:latin typeface="Arial"/>
                <a:cs typeface="Arial"/>
              </a:rPr>
              <a:t>the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environmental</a:t>
            </a:r>
            <a:r>
              <a:rPr sz="2000" spc="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stewards</a:t>
            </a:r>
            <a:r>
              <a:rPr sz="2000" spc="1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sz="2000" spc="18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tomorrow.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41744" y="7571841"/>
            <a:ext cx="9627870" cy="89535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1400" spc="-10" dirty="0">
                <a:solidFill>
                  <a:srgbClr val="237D12"/>
                </a:solidFill>
                <a:latin typeface="Arial"/>
                <a:cs typeface="Arial"/>
              </a:rPr>
              <a:t>National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15"/>
              </a:spcBef>
            </a:pPr>
            <a:r>
              <a:rPr sz="2000" spc="-85" dirty="0">
                <a:solidFill>
                  <a:srgbClr val="4D4D4D"/>
                </a:solidFill>
                <a:latin typeface="Arial"/>
                <a:cs typeface="Arial"/>
              </a:rPr>
              <a:t>To </a:t>
            </a:r>
            <a:r>
              <a:rPr sz="2000" spc="45" dirty="0">
                <a:solidFill>
                  <a:srgbClr val="4D4D4D"/>
                </a:solidFill>
                <a:latin typeface="Arial"/>
                <a:cs typeface="Arial"/>
              </a:rPr>
              <a:t>foster</a:t>
            </a:r>
            <a:r>
              <a:rPr sz="2000" spc="9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sustainable</a:t>
            </a:r>
            <a:r>
              <a:rPr sz="2000" spc="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2000" spc="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vibrant</a:t>
            </a:r>
            <a:r>
              <a:rPr sz="2000" spc="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urban</a:t>
            </a:r>
            <a:r>
              <a:rPr sz="2000" spc="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ecosystems</a:t>
            </a:r>
            <a:r>
              <a:rPr sz="2000" spc="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2000" spc="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create</a:t>
            </a:r>
            <a:r>
              <a:rPr sz="2000" spc="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resilient</a:t>
            </a:r>
            <a:r>
              <a:rPr sz="2000" spc="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2000" spc="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inclusive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sz="2000" spc="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spaces</a:t>
            </a:r>
            <a:r>
              <a:rPr sz="2000" spc="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where</a:t>
            </a:r>
            <a:r>
              <a:rPr sz="2000" spc="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sz="2000" spc="1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benefits</a:t>
            </a:r>
            <a:r>
              <a:rPr sz="2000" spc="9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sz="2000" spc="1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trees</a:t>
            </a:r>
            <a:r>
              <a:rPr sz="2000" spc="8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2000" spc="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nature</a:t>
            </a:r>
            <a:r>
              <a:rPr sz="2000" spc="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are</a:t>
            </a:r>
            <a:r>
              <a:rPr sz="2000" spc="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4D4D4D"/>
                </a:solidFill>
                <a:latin typeface="Arial"/>
                <a:cs typeface="Arial"/>
              </a:rPr>
              <a:t>accessible</a:t>
            </a:r>
            <a:r>
              <a:rPr sz="2000" spc="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2000" spc="1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all.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52297" y="8861145"/>
            <a:ext cx="9509125" cy="89535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1400" spc="-10" dirty="0">
                <a:solidFill>
                  <a:srgbClr val="237D12"/>
                </a:solidFill>
                <a:latin typeface="Arial"/>
                <a:cs typeface="Arial"/>
              </a:rPr>
              <a:t>National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15"/>
              </a:spcBef>
            </a:pPr>
            <a:r>
              <a:rPr sz="2000" spc="-85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2000" spc="-9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45" dirty="0">
                <a:solidFill>
                  <a:srgbClr val="4D4D4D"/>
                </a:solidFill>
                <a:latin typeface="Arial"/>
                <a:cs typeface="Arial"/>
              </a:rPr>
              <a:t>foster</a:t>
            </a:r>
            <a:r>
              <a:rPr sz="2000" spc="1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sz="2000" spc="1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growth</a:t>
            </a:r>
            <a:r>
              <a:rPr sz="2000" spc="1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2000" spc="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preservation</a:t>
            </a:r>
            <a:r>
              <a:rPr sz="2000" spc="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sz="2000" spc="15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sz="2000" spc="9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natural</a:t>
            </a:r>
            <a:r>
              <a:rPr sz="2000" spc="1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spaces</a:t>
            </a:r>
            <a:r>
              <a:rPr sz="2000" spc="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while</a:t>
            </a:r>
            <a:r>
              <a:rPr sz="2000" spc="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actively</a:t>
            </a:r>
            <a:r>
              <a:rPr sz="2000" spc="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engaging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empowering</a:t>
            </a:r>
            <a:r>
              <a:rPr sz="2000" spc="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every</a:t>
            </a:r>
            <a:r>
              <a:rPr sz="2000" spc="-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member</a:t>
            </a:r>
            <a:r>
              <a:rPr sz="2000" spc="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sz="2000" spc="1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sz="2000" spc="5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community.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41744" y="4785969"/>
            <a:ext cx="9853930" cy="89535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1400" dirty="0">
                <a:solidFill>
                  <a:srgbClr val="237D12"/>
                </a:solidFill>
                <a:latin typeface="Arial"/>
                <a:cs typeface="Arial"/>
              </a:rPr>
              <a:t>Economic</a:t>
            </a:r>
            <a:r>
              <a:rPr sz="1400" spc="290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37D12"/>
                </a:solidFill>
                <a:latin typeface="Arial"/>
                <a:cs typeface="Arial"/>
              </a:rPr>
              <a:t>&amp;</a:t>
            </a:r>
            <a:r>
              <a:rPr sz="1400" spc="385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37D12"/>
                </a:solidFill>
                <a:latin typeface="Arial"/>
                <a:cs typeface="Arial"/>
              </a:rPr>
              <a:t>Ecological</a:t>
            </a:r>
            <a:r>
              <a:rPr sz="1400" spc="275" dirty="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237D12"/>
                </a:solidFill>
                <a:latin typeface="Arial"/>
                <a:cs typeface="Arial"/>
              </a:rPr>
              <a:t>Resilience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15"/>
              </a:spcBef>
            </a:pPr>
            <a:r>
              <a:rPr sz="2000" spc="-85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2000" spc="-1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grow</a:t>
            </a:r>
            <a:r>
              <a:rPr sz="2000" spc="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communities</a:t>
            </a:r>
            <a:r>
              <a:rPr sz="2000" spc="50" dirty="0">
                <a:solidFill>
                  <a:srgbClr val="4D4D4D"/>
                </a:solidFill>
                <a:latin typeface="Arial"/>
                <a:cs typeface="Arial"/>
              </a:rPr>
              <a:t> that</a:t>
            </a:r>
            <a:r>
              <a:rPr sz="2000" spc="1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thrive</a:t>
            </a:r>
            <a:r>
              <a:rPr sz="2000" spc="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sz="2000" spc="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4D4D4D"/>
                </a:solidFill>
                <a:latin typeface="Arial"/>
                <a:cs typeface="Arial"/>
              </a:rPr>
              <a:t>balance</a:t>
            </a:r>
            <a:r>
              <a:rPr sz="2000" spc="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with</a:t>
            </a:r>
            <a:r>
              <a:rPr sz="2000" spc="10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nature</a:t>
            </a:r>
            <a:r>
              <a:rPr sz="2000" spc="6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2000" spc="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prosper</a:t>
            </a:r>
            <a:r>
              <a:rPr sz="2000" spc="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through</a:t>
            </a:r>
            <a:r>
              <a:rPr sz="2000" spc="5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4D4D4D"/>
                </a:solidFill>
                <a:latin typeface="Arial"/>
                <a:cs typeface="Arial"/>
              </a:rPr>
              <a:t>sustainable</a:t>
            </a:r>
            <a:r>
              <a:rPr sz="2000" spc="-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practices,</a:t>
            </a:r>
            <a:r>
              <a:rPr sz="2000" spc="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so</a:t>
            </a:r>
            <a:r>
              <a:rPr sz="2000" spc="-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55" dirty="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sz="2000" spc="7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sz="2000" spc="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sz="2000" spc="-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build</a:t>
            </a:r>
            <a:r>
              <a:rPr sz="2000" spc="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2000" spc="-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55" dirty="0">
                <a:solidFill>
                  <a:srgbClr val="4D4D4D"/>
                </a:solidFill>
                <a:latin typeface="Arial"/>
                <a:cs typeface="Arial"/>
              </a:rPr>
              <a:t>better</a:t>
            </a:r>
            <a:r>
              <a:rPr sz="2000" spc="7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55" dirty="0">
                <a:solidFill>
                  <a:srgbClr val="4D4D4D"/>
                </a:solidFill>
                <a:latin typeface="Arial"/>
                <a:cs typeface="Arial"/>
              </a:rPr>
              <a:t>future</a:t>
            </a:r>
            <a:r>
              <a:rPr sz="2000" spc="6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55" dirty="0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sz="2000" spc="9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4D4D4D"/>
                </a:solidFill>
                <a:latin typeface="Arial"/>
                <a:cs typeface="Arial"/>
              </a:rPr>
              <a:t>ourselves</a:t>
            </a:r>
            <a:r>
              <a:rPr sz="2000" spc="-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sz="2000" spc="-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sz="2000" spc="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D4D4D"/>
                </a:solidFill>
                <a:latin typeface="Arial"/>
                <a:cs typeface="Arial"/>
              </a:rPr>
              <a:t>planet.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593</Words>
  <Application>Microsoft Macintosh PowerPoint</Application>
  <PresentationFormat>Custom</PresentationFormat>
  <Paragraphs>56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Branding &amp; Identity</vt:lpstr>
      <vt:lpstr>Branding &amp; Identity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Branding &amp; Identity</dc:title>
  <cp:lastModifiedBy>Jennie Mummert</cp:lastModifiedBy>
  <cp:revision>1</cp:revision>
  <dcterms:created xsi:type="dcterms:W3CDTF">2024-06-13T13:17:36Z</dcterms:created>
  <dcterms:modified xsi:type="dcterms:W3CDTF">2024-06-13T13:17:40Z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2024-06-13T00:00:00Z</vt:filetime>
  </property>
  <property fmtid="{D5CDD505-2E9C-101B-9397-08002B2CF9AE}" pid="3" name="LastSaved">
    <vt:filetime>2024-06-13T00:00:00Z</vt:filetime>
  </property>
  <property fmtid="{D5CDD505-2E9C-101B-9397-08002B2CF9AE}" pid="4" name="Producer">
    <vt:lpwstr>macOS Version 13.4.1 (c) (Build 22F770820d) Quartz PDFContext</vt:lpwstr>
  </property>
</Properties>
</file>