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5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0" r:id="rId3"/>
    <p:sldId id="259" r:id="rId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708"/>
  </p:normalViewPr>
  <p:slideViewPr>
    <p:cSldViewPr>
      <p:cViewPr varScale="1">
        <p:scale>
          <a:sx n="51" d="100"/>
          <a:sy n="51" d="100"/>
        </p:scale>
        <p:origin x="272" y="5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2505" y="616597"/>
            <a:ext cx="7748270" cy="1985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Urban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dirty="0"/>
              <a:t>Community</a:t>
            </a:r>
            <a:r>
              <a:rPr spc="-60" dirty="0"/>
              <a:t> </a:t>
            </a:r>
            <a:r>
              <a:rPr dirty="0"/>
              <a:t>Forestry</a:t>
            </a:r>
            <a:r>
              <a:rPr spc="-65" dirty="0"/>
              <a:t> </a:t>
            </a:r>
            <a:r>
              <a:rPr spc="-20" dirty="0"/>
              <a:t>Toolkit:</a:t>
            </a:r>
            <a:r>
              <a:rPr spc="-60" dirty="0"/>
              <a:t> </a:t>
            </a:r>
            <a:r>
              <a:rPr spc="-35" dirty="0"/>
              <a:t>DRAFT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14287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Urban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dirty="0"/>
              <a:t>Community</a:t>
            </a:r>
            <a:r>
              <a:rPr spc="-60" dirty="0"/>
              <a:t> </a:t>
            </a:r>
            <a:r>
              <a:rPr dirty="0"/>
              <a:t>Forestry</a:t>
            </a:r>
            <a:r>
              <a:rPr spc="-65" dirty="0"/>
              <a:t> </a:t>
            </a:r>
            <a:r>
              <a:rPr spc="-20" dirty="0"/>
              <a:t>Toolkit:</a:t>
            </a:r>
            <a:r>
              <a:rPr spc="-60" dirty="0"/>
              <a:t> </a:t>
            </a:r>
            <a:r>
              <a:rPr spc="-35" dirty="0"/>
              <a:t>DRAFT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14287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Urban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dirty="0"/>
              <a:t>Community</a:t>
            </a:r>
            <a:r>
              <a:rPr spc="-60" dirty="0"/>
              <a:t> </a:t>
            </a:r>
            <a:r>
              <a:rPr dirty="0"/>
              <a:t>Forestry</a:t>
            </a:r>
            <a:r>
              <a:rPr spc="-65" dirty="0"/>
              <a:t> </a:t>
            </a:r>
            <a:r>
              <a:rPr spc="-20" dirty="0"/>
              <a:t>Toolkit:</a:t>
            </a:r>
            <a:r>
              <a:rPr spc="-60" dirty="0"/>
              <a:t> </a:t>
            </a:r>
            <a:r>
              <a:rPr spc="-35" dirty="0"/>
              <a:t>DRAFT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14287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Urban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dirty="0"/>
              <a:t>Community</a:t>
            </a:r>
            <a:r>
              <a:rPr spc="-60" dirty="0"/>
              <a:t> </a:t>
            </a:r>
            <a:r>
              <a:rPr dirty="0"/>
              <a:t>Forestry</a:t>
            </a:r>
            <a:r>
              <a:rPr spc="-65" dirty="0"/>
              <a:t> </a:t>
            </a:r>
            <a:r>
              <a:rPr spc="-20" dirty="0"/>
              <a:t>Toolkit:</a:t>
            </a:r>
            <a:r>
              <a:rPr spc="-60" dirty="0"/>
              <a:t> </a:t>
            </a:r>
            <a:r>
              <a:rPr spc="-35" dirty="0"/>
              <a:t>DRAFT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14287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167" y="9936790"/>
            <a:ext cx="2300899" cy="6136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Urban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dirty="0"/>
              <a:t>Community</a:t>
            </a:r>
            <a:r>
              <a:rPr spc="-60" dirty="0"/>
              <a:t> </a:t>
            </a:r>
            <a:r>
              <a:rPr dirty="0"/>
              <a:t>Forestry</a:t>
            </a:r>
            <a:r>
              <a:rPr spc="-65" dirty="0"/>
              <a:t> </a:t>
            </a:r>
            <a:r>
              <a:rPr spc="-20" dirty="0"/>
              <a:t>Toolkit:</a:t>
            </a:r>
            <a:r>
              <a:rPr spc="-60" dirty="0"/>
              <a:t> </a:t>
            </a:r>
            <a:r>
              <a:rPr spc="-35" dirty="0"/>
              <a:t>DRAFT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14287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6282690" cy="11308715"/>
          </a:xfrm>
          <a:custGeom>
            <a:avLst/>
            <a:gdLst/>
            <a:ahLst/>
            <a:cxnLst/>
            <a:rect l="l" t="t" r="r" b="b"/>
            <a:pathLst>
              <a:path w="6282690" h="11308715">
                <a:moveTo>
                  <a:pt x="6282531" y="0"/>
                </a:moveTo>
                <a:lnTo>
                  <a:pt x="0" y="0"/>
                </a:lnTo>
                <a:lnTo>
                  <a:pt x="0" y="11308556"/>
                </a:lnTo>
                <a:lnTo>
                  <a:pt x="6282531" y="11308556"/>
                </a:lnTo>
                <a:lnTo>
                  <a:pt x="6282531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8167" y="9936790"/>
            <a:ext cx="2300899" cy="6136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9791" y="716072"/>
            <a:ext cx="4660562" cy="62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1203" y="4559976"/>
            <a:ext cx="8555990" cy="2315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023734" y="10345937"/>
            <a:ext cx="3639184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Urban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dirty="0"/>
              <a:t>Community</a:t>
            </a:r>
            <a:r>
              <a:rPr spc="-60" dirty="0"/>
              <a:t> </a:t>
            </a:r>
            <a:r>
              <a:rPr dirty="0"/>
              <a:t>Forestry</a:t>
            </a:r>
            <a:r>
              <a:rPr spc="-65" dirty="0"/>
              <a:t> </a:t>
            </a:r>
            <a:r>
              <a:rPr spc="-20" dirty="0"/>
              <a:t>Toolkit:</a:t>
            </a:r>
            <a:r>
              <a:rPr spc="-60" dirty="0"/>
              <a:t> </a:t>
            </a:r>
            <a:r>
              <a:rPr spc="-35" dirty="0"/>
              <a:t>DRAFT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095370" y="10345937"/>
            <a:ext cx="306069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1">
                <a:solidFill>
                  <a:srgbClr val="237D12"/>
                </a:solidFill>
                <a:latin typeface="Arial"/>
                <a:cs typeface="Arial"/>
              </a:defRPr>
            </a:lvl1pPr>
          </a:lstStyle>
          <a:p>
            <a:pPr marL="14287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15" dirty="0"/>
              <a:t>‹#›</a:t>
            </a:fld>
            <a:endParaRPr spc="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Branding</a:t>
            </a:r>
            <a:r>
              <a:rPr spc="-180" dirty="0"/>
              <a:t> </a:t>
            </a:r>
            <a:r>
              <a:rPr spc="225" dirty="0"/>
              <a:t>&amp;</a:t>
            </a:r>
            <a:r>
              <a:rPr spc="-175" dirty="0"/>
              <a:t> </a:t>
            </a:r>
            <a:r>
              <a:rPr spc="-10" dirty="0"/>
              <a:t>Identity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Urban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dirty="0"/>
              <a:t>Community</a:t>
            </a:r>
            <a:r>
              <a:rPr spc="-60" dirty="0"/>
              <a:t> </a:t>
            </a:r>
            <a:r>
              <a:rPr dirty="0"/>
              <a:t>Forestry</a:t>
            </a:r>
            <a:r>
              <a:rPr spc="-65" dirty="0"/>
              <a:t> </a:t>
            </a:r>
            <a:r>
              <a:rPr spc="-20" dirty="0"/>
              <a:t>Toolkit:</a:t>
            </a:r>
            <a:r>
              <a:rPr spc="-60" dirty="0"/>
              <a:t> </a:t>
            </a:r>
            <a:r>
              <a:rPr spc="-35" dirty="0"/>
              <a:t>DRAFT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15" dirty="0"/>
              <a:t>1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741203" y="1371549"/>
            <a:ext cx="4803775" cy="231584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i="1" spc="-45" dirty="0">
                <a:solidFill>
                  <a:srgbClr val="237D12"/>
                </a:solidFill>
                <a:latin typeface="Arial"/>
                <a:cs typeface="Arial"/>
              </a:rPr>
              <a:t>Program</a:t>
            </a:r>
            <a:r>
              <a:rPr sz="2950" i="1" spc="-145" dirty="0">
                <a:solidFill>
                  <a:srgbClr val="237D12"/>
                </a:solidFill>
                <a:latin typeface="Arial"/>
                <a:cs typeface="Arial"/>
              </a:rPr>
              <a:t> </a:t>
            </a:r>
            <a:r>
              <a:rPr sz="2950" i="1" spc="-35" dirty="0">
                <a:solidFill>
                  <a:srgbClr val="237D12"/>
                </a:solidFill>
                <a:latin typeface="Arial"/>
                <a:cs typeface="Arial"/>
              </a:rPr>
              <a:t>Name</a:t>
            </a:r>
            <a:r>
              <a:rPr sz="2950" i="1" spc="-140" dirty="0">
                <a:solidFill>
                  <a:srgbClr val="237D12"/>
                </a:solidFill>
                <a:latin typeface="Arial"/>
                <a:cs typeface="Arial"/>
              </a:rPr>
              <a:t> </a:t>
            </a:r>
            <a:r>
              <a:rPr sz="2950" i="1" spc="-10" dirty="0">
                <a:solidFill>
                  <a:srgbClr val="237D12"/>
                </a:solidFill>
                <a:latin typeface="Arial"/>
                <a:cs typeface="Arial"/>
              </a:rPr>
              <a:t>Examples</a:t>
            </a:r>
            <a:endParaRPr sz="2950" dirty="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2595"/>
              </a:spcBef>
            </a:pPr>
            <a:r>
              <a:rPr sz="1450" spc="85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450" spc="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common</a:t>
            </a:r>
            <a:r>
              <a:rPr sz="1450" spc="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45" dirty="0">
                <a:solidFill>
                  <a:srgbClr val="4D4D4D"/>
                </a:solidFill>
                <a:latin typeface="Arial"/>
                <a:cs typeface="Arial"/>
              </a:rPr>
              <a:t>program</a:t>
            </a:r>
            <a:r>
              <a:rPr sz="1450" spc="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name</a:t>
            </a:r>
            <a:r>
              <a:rPr sz="1450" spc="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ensures</a:t>
            </a:r>
            <a:r>
              <a:rPr sz="1450" spc="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consistency</a:t>
            </a:r>
            <a:r>
              <a:rPr sz="1450" spc="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D"/>
                </a:solidFill>
                <a:latin typeface="Arial"/>
                <a:cs typeface="Arial"/>
              </a:rPr>
              <a:t>across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materials</a:t>
            </a:r>
            <a:r>
              <a:rPr sz="145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associated</a:t>
            </a:r>
            <a:r>
              <a:rPr sz="145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1450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145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initiative,</a:t>
            </a:r>
            <a:r>
              <a:rPr sz="145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raises</a:t>
            </a:r>
            <a:r>
              <a:rPr sz="1450" spc="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D"/>
                </a:solidFill>
                <a:latin typeface="Arial"/>
                <a:cs typeface="Arial"/>
              </a:rPr>
              <a:t>visibility,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45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fosters</a:t>
            </a:r>
            <a:r>
              <a:rPr sz="145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45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clear</a:t>
            </a:r>
            <a:r>
              <a:rPr sz="145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45" dirty="0">
                <a:solidFill>
                  <a:srgbClr val="4D4D4D"/>
                </a:solidFill>
                <a:latin typeface="Arial"/>
                <a:cs typeface="Arial"/>
              </a:rPr>
              <a:t>understanding</a:t>
            </a:r>
            <a:r>
              <a:rPr sz="145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45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your</a:t>
            </a:r>
            <a:r>
              <a:rPr sz="145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D"/>
                </a:solidFill>
                <a:latin typeface="Arial"/>
                <a:cs typeface="Arial"/>
              </a:rPr>
              <a:t>initiative’s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goals</a:t>
            </a:r>
            <a:r>
              <a:rPr sz="14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4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D"/>
                </a:solidFill>
                <a:latin typeface="Arial"/>
                <a:cs typeface="Arial"/>
              </a:rPr>
              <a:t>purpose.</a:t>
            </a:r>
            <a:endParaRPr sz="1450" dirty="0">
              <a:latin typeface="Arial"/>
              <a:cs typeface="Arial"/>
            </a:endParaRPr>
          </a:p>
          <a:p>
            <a:pPr marL="12700" marR="92710">
              <a:lnSpc>
                <a:spcPct val="104200"/>
              </a:lnSpc>
              <a:spcBef>
                <a:spcPts val="990"/>
              </a:spcBef>
            </a:pP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Here</a:t>
            </a:r>
            <a:r>
              <a:rPr sz="1450" spc="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are</a:t>
            </a:r>
            <a:r>
              <a:rPr sz="14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options</a:t>
            </a:r>
            <a:r>
              <a:rPr sz="14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4D4D4D"/>
                </a:solidFill>
                <a:latin typeface="Arial"/>
                <a:cs typeface="Arial"/>
              </a:rPr>
              <a:t>related</a:t>
            </a:r>
            <a:r>
              <a:rPr sz="14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4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trees,</a:t>
            </a:r>
            <a:r>
              <a:rPr sz="14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green</a:t>
            </a:r>
            <a:r>
              <a:rPr sz="14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spaces,</a:t>
            </a:r>
            <a:r>
              <a:rPr sz="14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nature</a:t>
            </a:r>
            <a:r>
              <a:rPr sz="14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4D4D4D"/>
                </a:solidFill>
                <a:latin typeface="Arial"/>
                <a:cs typeface="Arial"/>
              </a:rPr>
              <a:t>that</a:t>
            </a:r>
            <a:r>
              <a:rPr sz="14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speak</a:t>
            </a:r>
            <a:r>
              <a:rPr sz="14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8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4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this</a:t>
            </a:r>
            <a:r>
              <a:rPr sz="14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initiative’s</a:t>
            </a:r>
            <a:r>
              <a:rPr sz="14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purpose</a:t>
            </a:r>
            <a:r>
              <a:rPr sz="145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450" spc="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D"/>
                </a:solidFill>
                <a:latin typeface="Arial"/>
                <a:cs typeface="Arial"/>
              </a:rPr>
              <a:t>goals.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61177" y="3779895"/>
            <a:ext cx="287083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45" dirty="0">
                <a:solidFill>
                  <a:srgbClr val="4D4D4D"/>
                </a:solidFill>
                <a:latin typeface="Arial"/>
                <a:cs typeface="Arial"/>
              </a:rPr>
              <a:t>Spreading</a:t>
            </a:r>
            <a:r>
              <a:rPr sz="295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950" spc="-20" dirty="0">
                <a:solidFill>
                  <a:srgbClr val="4D4D4D"/>
                </a:solidFill>
                <a:latin typeface="Arial"/>
                <a:cs typeface="Arial"/>
              </a:rPr>
              <a:t>Roots</a:t>
            </a:r>
            <a:endParaRPr sz="2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85031" y="5228898"/>
            <a:ext cx="1517015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dirty="0">
                <a:solidFill>
                  <a:srgbClr val="4D4D4D"/>
                </a:solidFill>
                <a:latin typeface="Arial"/>
                <a:cs typeface="Arial"/>
              </a:rPr>
              <a:t>Grow</a:t>
            </a:r>
            <a:r>
              <a:rPr sz="295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950" spc="-25" dirty="0">
                <a:solidFill>
                  <a:srgbClr val="4D4D4D"/>
                </a:solidFill>
                <a:latin typeface="Arial"/>
                <a:cs typeface="Arial"/>
              </a:rPr>
              <a:t>On</a:t>
            </a:r>
            <a:endParaRPr sz="2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61177" y="5228898"/>
            <a:ext cx="1675764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-10" dirty="0">
                <a:solidFill>
                  <a:srgbClr val="4D4D4D"/>
                </a:solidFill>
                <a:latin typeface="Arial"/>
                <a:cs typeface="Arial"/>
              </a:rPr>
              <a:t>CitiBloom</a:t>
            </a:r>
            <a:endParaRPr sz="2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388746" y="3779895"/>
            <a:ext cx="112395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60" dirty="0">
                <a:solidFill>
                  <a:srgbClr val="4D4D4D"/>
                </a:solidFill>
                <a:latin typeface="Arial"/>
                <a:cs typeface="Arial"/>
              </a:rPr>
              <a:t>Leaf</a:t>
            </a:r>
            <a:r>
              <a:rPr sz="2950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950" spc="90" dirty="0">
                <a:solidFill>
                  <a:srgbClr val="4D4D4D"/>
                </a:solidFill>
                <a:latin typeface="Arial"/>
                <a:cs typeface="Arial"/>
              </a:rPr>
              <a:t>It</a:t>
            </a:r>
            <a:endParaRPr sz="2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05441" y="6746130"/>
            <a:ext cx="4166870" cy="4781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60" dirty="0">
                <a:solidFill>
                  <a:srgbClr val="4D4D4D"/>
                </a:solidFill>
                <a:latin typeface="Arial"/>
                <a:cs typeface="Arial"/>
              </a:rPr>
              <a:t>Neighborwood</a:t>
            </a:r>
            <a:r>
              <a:rPr sz="295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950" spc="65" dirty="0">
                <a:solidFill>
                  <a:srgbClr val="4D4D4D"/>
                </a:solidFill>
                <a:latin typeface="Arial"/>
                <a:cs typeface="Arial"/>
              </a:rPr>
              <a:t>Nurtures</a:t>
            </a:r>
            <a:endParaRPr sz="2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BF5AF1-2D6F-CE46-3E76-EA4489D9B95F}"/>
              </a:ext>
            </a:extLst>
          </p:cNvPr>
          <p:cNvSpPr/>
          <p:nvPr/>
        </p:nvSpPr>
        <p:spPr>
          <a:xfrm>
            <a:off x="12806184" y="2458830"/>
            <a:ext cx="4800600" cy="28243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BD60FC-FAD2-FBE0-FB0B-0A59A7A3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Branding &amp; Identity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BC64939-43E5-D48D-3C83-E4775ABA4E69}"/>
              </a:ext>
            </a:extLst>
          </p:cNvPr>
          <p:cNvSpPr txBox="1"/>
          <p:nvPr/>
        </p:nvSpPr>
        <p:spPr>
          <a:xfrm>
            <a:off x="709791" y="1692275"/>
            <a:ext cx="4803775" cy="171469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2950" i="1" spc="-45" dirty="0">
                <a:solidFill>
                  <a:srgbClr val="237D12"/>
                </a:solidFill>
                <a:latin typeface="Arial"/>
                <a:cs typeface="Arial"/>
              </a:rPr>
              <a:t>Spreading Roots Logos</a:t>
            </a:r>
            <a:endParaRPr sz="2950" dirty="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2595"/>
              </a:spcBef>
            </a:pPr>
            <a:r>
              <a:rPr lang="en-US" sz="1450" spc="-10" dirty="0">
                <a:solidFill>
                  <a:srgbClr val="4D4D4D"/>
                </a:solidFill>
                <a:latin typeface="Arial"/>
                <a:cs typeface="Arial"/>
              </a:rPr>
              <a:t>We have provided primary and two secondary, white &amp; black, versions of the Spreading Roots logo. You can also download different file types based on your needs from the Toolkit landing page including jpeg, pdf, </a:t>
            </a:r>
            <a:r>
              <a:rPr lang="en-US" sz="1450" spc="-10" dirty="0" err="1">
                <a:solidFill>
                  <a:srgbClr val="4D4D4D"/>
                </a:solidFill>
                <a:latin typeface="Arial"/>
                <a:cs typeface="Arial"/>
              </a:rPr>
              <a:t>png</a:t>
            </a:r>
            <a:r>
              <a:rPr lang="en-US" sz="1450" spc="-10" dirty="0">
                <a:solidFill>
                  <a:srgbClr val="4D4D4D"/>
                </a:solidFill>
                <a:latin typeface="Arial"/>
                <a:cs typeface="Arial"/>
              </a:rPr>
              <a:t>, and </a:t>
            </a:r>
            <a:r>
              <a:rPr lang="en-US" sz="1450" spc="-10" dirty="0" err="1">
                <a:solidFill>
                  <a:srgbClr val="4D4D4D"/>
                </a:solidFill>
                <a:latin typeface="Arial"/>
                <a:cs typeface="Arial"/>
              </a:rPr>
              <a:t>svg</a:t>
            </a:r>
            <a:r>
              <a:rPr lang="en-US" sz="1450" spc="-10" dirty="0">
                <a:solidFill>
                  <a:srgbClr val="4D4D4D"/>
                </a:solidFill>
                <a:latin typeface="Arial"/>
                <a:cs typeface="Arial"/>
              </a:rPr>
              <a:t> files. </a:t>
            </a:r>
            <a:endParaRPr sz="1450" dirty="0">
              <a:latin typeface="Arial"/>
              <a:cs typeface="Arial"/>
            </a:endParaRPr>
          </a:p>
        </p:txBody>
      </p:sp>
      <p:pic>
        <p:nvPicPr>
          <p:cNvPr id="7" name="Picture 6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B18FB2C2-FF68-6F5B-1518-1A67F3813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0" y="2458830"/>
            <a:ext cx="3429000" cy="914400"/>
          </a:xfrm>
          <a:prstGeom prst="rect">
            <a:avLst/>
          </a:prstGeom>
        </p:spPr>
      </p:pic>
      <p:pic>
        <p:nvPicPr>
          <p:cNvPr id="9" name="Picture 8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A571524F-E939-A455-741F-2BBDF4799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484" y="3220830"/>
            <a:ext cx="3429000" cy="869037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FD1CEAA-A9A7-BACE-9CE4-2D0218A9C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50" y="6188075"/>
            <a:ext cx="3429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3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Branding</a:t>
            </a:r>
            <a:r>
              <a:rPr spc="-180" dirty="0"/>
              <a:t> </a:t>
            </a:r>
            <a:r>
              <a:rPr spc="225" dirty="0"/>
              <a:t>&amp;</a:t>
            </a:r>
            <a:r>
              <a:rPr spc="-175" dirty="0"/>
              <a:t> </a:t>
            </a:r>
            <a:r>
              <a:rPr spc="-10" dirty="0"/>
              <a:t>Identity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1203" y="1371549"/>
            <a:ext cx="5115560" cy="369760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i="1" spc="-45" dirty="0">
                <a:solidFill>
                  <a:srgbClr val="237D12"/>
                </a:solidFill>
                <a:latin typeface="Arial"/>
                <a:cs typeface="Arial"/>
              </a:rPr>
              <a:t>Logo</a:t>
            </a:r>
            <a:r>
              <a:rPr sz="2950" i="1" spc="-175" dirty="0">
                <a:solidFill>
                  <a:srgbClr val="237D12"/>
                </a:solidFill>
                <a:latin typeface="Arial"/>
                <a:cs typeface="Arial"/>
              </a:rPr>
              <a:t> </a:t>
            </a:r>
            <a:r>
              <a:rPr sz="2950" i="1" dirty="0">
                <a:solidFill>
                  <a:srgbClr val="237D12"/>
                </a:solidFill>
                <a:latin typeface="Arial"/>
                <a:cs typeface="Arial"/>
              </a:rPr>
              <a:t>Lockup</a:t>
            </a:r>
            <a:r>
              <a:rPr sz="2950" i="1" spc="-170" dirty="0">
                <a:solidFill>
                  <a:srgbClr val="237D12"/>
                </a:solidFill>
                <a:latin typeface="Arial"/>
                <a:cs typeface="Arial"/>
              </a:rPr>
              <a:t> </a:t>
            </a:r>
            <a:r>
              <a:rPr sz="2950" i="1" spc="-10" dirty="0">
                <a:solidFill>
                  <a:srgbClr val="237D12"/>
                </a:solidFill>
                <a:latin typeface="Arial"/>
                <a:cs typeface="Arial"/>
              </a:rPr>
              <a:t>Examples</a:t>
            </a:r>
            <a:endParaRPr sz="295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2595"/>
              </a:spcBef>
            </a:pPr>
            <a:r>
              <a:rPr sz="1450" spc="85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450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logo</a:t>
            </a:r>
            <a:r>
              <a:rPr sz="14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lockup</a:t>
            </a:r>
            <a:r>
              <a:rPr sz="1450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combines</a:t>
            </a:r>
            <a:r>
              <a:rPr sz="14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450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presents</a:t>
            </a:r>
            <a:r>
              <a:rPr sz="1450" spc="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4D4D4D"/>
                </a:solidFill>
                <a:latin typeface="Arial"/>
                <a:cs typeface="Arial"/>
              </a:rPr>
              <a:t>different</a:t>
            </a:r>
            <a:r>
              <a:rPr sz="1450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D"/>
                </a:solidFill>
                <a:latin typeface="Arial"/>
                <a:cs typeface="Arial"/>
              </a:rPr>
              <a:t>elements</a:t>
            </a:r>
            <a:r>
              <a:rPr sz="1450" spc="500" dirty="0">
                <a:solidFill>
                  <a:srgbClr val="4D4D4D"/>
                </a:solidFill>
                <a:latin typeface="Arial"/>
                <a:cs typeface="Arial"/>
              </a:rPr>
              <a:t>  </a:t>
            </a:r>
            <a:r>
              <a:rPr sz="1450" spc="85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r>
              <a:rPr sz="1450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4D4D4D"/>
                </a:solidFill>
                <a:latin typeface="Arial"/>
                <a:cs typeface="Arial"/>
              </a:rPr>
              <a:t>logo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4D4D4D"/>
                </a:solidFill>
                <a:latin typeface="Arial"/>
                <a:cs typeface="Arial"/>
              </a:rPr>
              <a:t>in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specific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4D4D4D"/>
                </a:solidFill>
                <a:latin typeface="Arial"/>
                <a:cs typeface="Arial"/>
              </a:rPr>
              <a:t>arrangement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85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20" dirty="0">
                <a:solidFill>
                  <a:srgbClr val="4D4D4D"/>
                </a:solidFill>
                <a:latin typeface="Arial"/>
                <a:cs typeface="Arial"/>
              </a:rPr>
              <a:t>various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D"/>
                </a:solidFill>
                <a:latin typeface="Arial"/>
                <a:cs typeface="Arial"/>
              </a:rPr>
              <a:t>applications. </a:t>
            </a:r>
            <a:r>
              <a:rPr sz="1450" spc="75" dirty="0">
                <a:solidFill>
                  <a:srgbClr val="4D4D4D"/>
                </a:solidFill>
                <a:latin typeface="Arial"/>
                <a:cs typeface="Arial"/>
              </a:rPr>
              <a:t>It</a:t>
            </a:r>
            <a:r>
              <a:rPr sz="1450" spc="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4D4D4D"/>
                </a:solidFill>
                <a:latin typeface="Arial"/>
                <a:cs typeface="Arial"/>
              </a:rPr>
              <a:t>typically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includes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65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4D4D4D"/>
                </a:solidFill>
                <a:latin typeface="Arial"/>
                <a:cs typeface="Arial"/>
              </a:rPr>
              <a:t>primary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logo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along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40" dirty="0">
                <a:solidFill>
                  <a:srgbClr val="4D4D4D"/>
                </a:solidFill>
                <a:latin typeface="Arial"/>
                <a:cs typeface="Arial"/>
              </a:rPr>
              <a:t>other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essential</a:t>
            </a:r>
            <a:r>
              <a:rPr sz="1450" spc="1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elements</a:t>
            </a:r>
            <a:r>
              <a:rPr sz="145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like</a:t>
            </a:r>
            <a:r>
              <a:rPr sz="145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taglines,</a:t>
            </a:r>
            <a:r>
              <a:rPr sz="14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icons,</a:t>
            </a:r>
            <a:r>
              <a:rPr sz="145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4D4D4D"/>
                </a:solidFill>
                <a:latin typeface="Arial"/>
                <a:cs typeface="Arial"/>
              </a:rPr>
              <a:t>or</a:t>
            </a:r>
            <a:r>
              <a:rPr sz="145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D"/>
                </a:solidFill>
                <a:latin typeface="Arial"/>
                <a:cs typeface="Arial"/>
              </a:rPr>
              <a:t>secondary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graphics.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main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purpose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is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make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unified</a:t>
            </a:r>
            <a:r>
              <a:rPr sz="1450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1450" spc="70" dirty="0">
                <a:solidFill>
                  <a:srgbClr val="4D4D4D"/>
                </a:solidFill>
                <a:latin typeface="Arial"/>
                <a:cs typeface="Arial"/>
              </a:rPr>
              <a:t>powerful</a:t>
            </a:r>
            <a:r>
              <a:rPr sz="145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visual</a:t>
            </a:r>
            <a:r>
              <a:rPr sz="145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statement</a:t>
            </a:r>
            <a:r>
              <a:rPr sz="145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while</a:t>
            </a:r>
            <a:r>
              <a:rPr sz="145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4D4D4D"/>
                </a:solidFill>
                <a:latin typeface="Arial"/>
                <a:cs typeface="Arial"/>
              </a:rPr>
              <a:t>promoting</a:t>
            </a:r>
            <a:r>
              <a:rPr sz="145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45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D"/>
                </a:solidFill>
                <a:latin typeface="Arial"/>
                <a:cs typeface="Arial"/>
              </a:rPr>
              <a:t>cohesive </a:t>
            </a:r>
            <a:r>
              <a:rPr sz="1450" spc="60" dirty="0">
                <a:solidFill>
                  <a:srgbClr val="4D4D4D"/>
                </a:solidFill>
                <a:latin typeface="Arial"/>
                <a:cs typeface="Arial"/>
              </a:rPr>
              <a:t>identity</a:t>
            </a:r>
            <a:r>
              <a:rPr sz="14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45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enhancing</a:t>
            </a:r>
            <a:r>
              <a:rPr sz="145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brand</a:t>
            </a:r>
            <a:r>
              <a:rPr sz="14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D"/>
                </a:solidFill>
                <a:latin typeface="Arial"/>
                <a:cs typeface="Arial"/>
              </a:rPr>
              <a:t>recall.</a:t>
            </a:r>
            <a:endParaRPr sz="1450">
              <a:latin typeface="Arial"/>
              <a:cs typeface="Arial"/>
            </a:endParaRPr>
          </a:p>
          <a:p>
            <a:pPr marL="12700" marR="711200">
              <a:lnSpc>
                <a:spcPct val="104200"/>
              </a:lnSpc>
              <a:spcBef>
                <a:spcPts val="990"/>
              </a:spcBef>
            </a:pP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Several</a:t>
            </a:r>
            <a:r>
              <a:rPr sz="145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workshop</a:t>
            </a:r>
            <a:r>
              <a:rPr sz="145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50" dirty="0">
                <a:solidFill>
                  <a:srgbClr val="4D4D4D"/>
                </a:solidFill>
                <a:latin typeface="Arial"/>
                <a:cs typeface="Arial"/>
              </a:rPr>
              <a:t>participants</a:t>
            </a:r>
            <a:r>
              <a:rPr sz="145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provided</a:t>
            </a:r>
            <a:r>
              <a:rPr sz="145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60" dirty="0">
                <a:solidFill>
                  <a:srgbClr val="4D4D4D"/>
                </a:solidFill>
                <a:latin typeface="Arial"/>
                <a:cs typeface="Arial"/>
              </a:rPr>
              <a:t>their</a:t>
            </a:r>
            <a:r>
              <a:rPr sz="1450" spc="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D"/>
                </a:solidFill>
                <a:latin typeface="Arial"/>
                <a:cs typeface="Arial"/>
              </a:rPr>
              <a:t>logos </a:t>
            </a:r>
            <a:r>
              <a:rPr sz="1450" spc="85" dirty="0">
                <a:solidFill>
                  <a:srgbClr val="4D4D4D"/>
                </a:solidFill>
                <a:latin typeface="Arial"/>
                <a:cs typeface="Arial"/>
              </a:rPr>
              <a:t>for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these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renderings,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45" dirty="0">
                <a:solidFill>
                  <a:srgbClr val="4D4D4D"/>
                </a:solidFill>
                <a:latin typeface="Arial"/>
                <a:cs typeface="Arial"/>
              </a:rPr>
              <a:t>demonstrating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how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 they </a:t>
            </a:r>
            <a:r>
              <a:rPr sz="1450" spc="-25" dirty="0">
                <a:solidFill>
                  <a:srgbClr val="4D4D4D"/>
                </a:solidFill>
                <a:latin typeface="Arial"/>
                <a:cs typeface="Arial"/>
              </a:rPr>
              <a:t>can</a:t>
            </a:r>
            <a:endParaRPr sz="1450">
              <a:latin typeface="Arial"/>
              <a:cs typeface="Arial"/>
            </a:endParaRPr>
          </a:p>
          <a:p>
            <a:pPr marL="12700" marR="12700">
              <a:lnSpc>
                <a:spcPct val="104200"/>
              </a:lnSpc>
            </a:pPr>
            <a:r>
              <a:rPr sz="1450" spc="50" dirty="0">
                <a:solidFill>
                  <a:srgbClr val="4D4D4D"/>
                </a:solidFill>
                <a:latin typeface="Arial"/>
                <a:cs typeface="Arial"/>
              </a:rPr>
              <a:t>successfully</a:t>
            </a:r>
            <a:r>
              <a:rPr sz="1450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pair</a:t>
            </a:r>
            <a:r>
              <a:rPr sz="1450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70" dirty="0">
                <a:solidFill>
                  <a:srgbClr val="4D4D4D"/>
                </a:solidFill>
                <a:latin typeface="Arial"/>
                <a:cs typeface="Arial"/>
              </a:rPr>
              <a:t>with</a:t>
            </a:r>
            <a:r>
              <a:rPr sz="1450" spc="65" dirty="0">
                <a:solidFill>
                  <a:srgbClr val="4D4D4D"/>
                </a:solidFill>
                <a:latin typeface="Arial"/>
                <a:cs typeface="Arial"/>
              </a:rPr>
              <a:t> the</a:t>
            </a:r>
            <a:r>
              <a:rPr sz="1450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Spreading</a:t>
            </a:r>
            <a:r>
              <a:rPr sz="1450" spc="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Roots</a:t>
            </a:r>
            <a:r>
              <a:rPr sz="1450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logo.</a:t>
            </a:r>
            <a:r>
              <a:rPr sz="1450" spc="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20" dirty="0">
                <a:solidFill>
                  <a:srgbClr val="4D4D4D"/>
                </a:solidFill>
                <a:latin typeface="Arial"/>
                <a:cs typeface="Arial"/>
              </a:rPr>
              <a:t>When </a:t>
            </a:r>
            <a:r>
              <a:rPr sz="1450" spc="45" dirty="0">
                <a:solidFill>
                  <a:srgbClr val="4D4D4D"/>
                </a:solidFill>
                <a:latin typeface="Arial"/>
                <a:cs typeface="Arial"/>
              </a:rPr>
              <a:t>creating</a:t>
            </a:r>
            <a:r>
              <a:rPr sz="145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logo</a:t>
            </a:r>
            <a:r>
              <a:rPr sz="145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lockups,</a:t>
            </a:r>
            <a:r>
              <a:rPr sz="145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consider</a:t>
            </a:r>
            <a:r>
              <a:rPr sz="1450" spc="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dirty="0">
                <a:solidFill>
                  <a:srgbClr val="4D4D4D"/>
                </a:solidFill>
                <a:latin typeface="Arial"/>
                <a:cs typeface="Arial"/>
              </a:rPr>
              <a:t>developing</a:t>
            </a:r>
            <a:r>
              <a:rPr sz="145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55" dirty="0">
                <a:solidFill>
                  <a:srgbClr val="4D4D4D"/>
                </a:solidFill>
                <a:latin typeface="Arial"/>
                <a:cs typeface="Arial"/>
              </a:rPr>
              <a:t>vertical</a:t>
            </a:r>
            <a:r>
              <a:rPr sz="1450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4D4D4D"/>
                </a:solidFill>
                <a:latin typeface="Arial"/>
                <a:cs typeface="Arial"/>
              </a:rPr>
              <a:t>and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horizontal</a:t>
            </a:r>
            <a:r>
              <a:rPr sz="14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options</a:t>
            </a:r>
            <a:r>
              <a:rPr sz="14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45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accommodate</a:t>
            </a:r>
            <a:r>
              <a:rPr sz="14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75" dirty="0">
                <a:solidFill>
                  <a:srgbClr val="4D4D4D"/>
                </a:solidFill>
                <a:latin typeface="Arial"/>
                <a:cs typeface="Arial"/>
              </a:rPr>
              <a:t>different</a:t>
            </a:r>
            <a:r>
              <a:rPr sz="1450" spc="1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10" dirty="0">
                <a:solidFill>
                  <a:srgbClr val="4D4D4D"/>
                </a:solidFill>
                <a:latin typeface="Arial"/>
                <a:cs typeface="Arial"/>
              </a:rPr>
              <a:t>design</a:t>
            </a:r>
            <a:r>
              <a:rPr sz="1450" spc="1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50" spc="-10" dirty="0">
                <a:solidFill>
                  <a:srgbClr val="4D4D4D"/>
                </a:solidFill>
                <a:latin typeface="Arial"/>
                <a:cs typeface="Arial"/>
              </a:rPr>
              <a:t>needs.</a:t>
            </a:r>
            <a:endParaRPr sz="14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0879" y="2152398"/>
            <a:ext cx="1737182" cy="46326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855601" y="1996575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4897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8634" y="2044168"/>
            <a:ext cx="1334601" cy="6480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92158" y="2159113"/>
            <a:ext cx="1737183" cy="463265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5926882" y="1985122"/>
            <a:ext cx="0" cy="811530"/>
          </a:xfrm>
          <a:custGeom>
            <a:avLst/>
            <a:gdLst/>
            <a:ahLst/>
            <a:cxnLst/>
            <a:rect l="l" t="t" r="r" b="b"/>
            <a:pathLst>
              <a:path h="811530">
                <a:moveTo>
                  <a:pt x="0" y="0"/>
                </a:moveTo>
                <a:lnTo>
                  <a:pt x="0" y="811242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732464" y="1949677"/>
            <a:ext cx="2026237" cy="86869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64206" y="8134374"/>
            <a:ext cx="1737182" cy="463266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10298927" y="7960383"/>
            <a:ext cx="0" cy="811530"/>
          </a:xfrm>
          <a:custGeom>
            <a:avLst/>
            <a:gdLst/>
            <a:ahLst/>
            <a:cxnLst/>
            <a:rect l="l" t="t" r="r" b="b"/>
            <a:pathLst>
              <a:path h="811529">
                <a:moveTo>
                  <a:pt x="0" y="0"/>
                </a:moveTo>
                <a:lnTo>
                  <a:pt x="0" y="811242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45308" y="7984925"/>
            <a:ext cx="2276239" cy="81714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92006" y="6107178"/>
            <a:ext cx="1737183" cy="46326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7592691" y="5879521"/>
            <a:ext cx="1936114" cy="0"/>
          </a:xfrm>
          <a:custGeom>
            <a:avLst/>
            <a:gdLst/>
            <a:ahLst/>
            <a:cxnLst/>
            <a:rect l="l" t="t" r="r" b="b"/>
            <a:pathLst>
              <a:path w="1936115">
                <a:moveTo>
                  <a:pt x="1935815" y="0"/>
                </a:moveTo>
                <a:lnTo>
                  <a:pt x="0" y="0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76426" y="3855327"/>
            <a:ext cx="1768344" cy="176835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8209" y="4118154"/>
            <a:ext cx="1724668" cy="151775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231951" y="6107179"/>
            <a:ext cx="1737182" cy="463265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14132633" y="5879521"/>
            <a:ext cx="1936114" cy="0"/>
          </a:xfrm>
          <a:custGeom>
            <a:avLst/>
            <a:gdLst/>
            <a:ahLst/>
            <a:cxnLst/>
            <a:rect l="l" t="t" r="r" b="b"/>
            <a:pathLst>
              <a:path w="1936115">
                <a:moveTo>
                  <a:pt x="1935815" y="0"/>
                </a:moveTo>
                <a:lnTo>
                  <a:pt x="0" y="0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529196" y="3981554"/>
            <a:ext cx="1676485" cy="165435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501925" y="6107179"/>
            <a:ext cx="1737182" cy="463265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17402607" y="5879521"/>
            <a:ext cx="1936114" cy="0"/>
          </a:xfrm>
          <a:custGeom>
            <a:avLst/>
            <a:gdLst/>
            <a:ahLst/>
            <a:cxnLst/>
            <a:rect l="l" t="t" r="r" b="b"/>
            <a:pathLst>
              <a:path w="1936115">
                <a:moveTo>
                  <a:pt x="1935815" y="0"/>
                </a:moveTo>
                <a:lnTo>
                  <a:pt x="0" y="0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395639" y="8170540"/>
            <a:ext cx="1737182" cy="463265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16230359" y="7900312"/>
            <a:ext cx="0" cy="1003935"/>
          </a:xfrm>
          <a:custGeom>
            <a:avLst/>
            <a:gdLst/>
            <a:ahLst/>
            <a:cxnLst/>
            <a:rect l="l" t="t" r="r" b="b"/>
            <a:pathLst>
              <a:path h="1003934">
                <a:moveTo>
                  <a:pt x="0" y="0"/>
                </a:moveTo>
                <a:lnTo>
                  <a:pt x="0" y="1003707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3584502" y="7858431"/>
            <a:ext cx="2488300" cy="95377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894079" y="4868091"/>
            <a:ext cx="1847440" cy="73670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961979" y="6107179"/>
            <a:ext cx="1737182" cy="463265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10862663" y="5879521"/>
            <a:ext cx="1936114" cy="0"/>
          </a:xfrm>
          <a:custGeom>
            <a:avLst/>
            <a:gdLst/>
            <a:ahLst/>
            <a:cxnLst/>
            <a:rect l="l" t="t" r="r" b="b"/>
            <a:pathLst>
              <a:path w="1936115">
                <a:moveTo>
                  <a:pt x="1935815" y="0"/>
                </a:moveTo>
                <a:lnTo>
                  <a:pt x="0" y="0"/>
                </a:lnTo>
              </a:path>
            </a:pathLst>
          </a:custGeom>
          <a:ln w="79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10" dirty="0"/>
              <a:t>Urban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0" dirty="0"/>
              <a:t> </a:t>
            </a:r>
            <a:r>
              <a:rPr dirty="0"/>
              <a:t>Community</a:t>
            </a:r>
            <a:r>
              <a:rPr spc="-60" dirty="0"/>
              <a:t> </a:t>
            </a:r>
            <a:r>
              <a:rPr dirty="0"/>
              <a:t>Forestry</a:t>
            </a:r>
            <a:r>
              <a:rPr spc="-65" dirty="0"/>
              <a:t> </a:t>
            </a:r>
            <a:r>
              <a:rPr spc="-20" dirty="0"/>
              <a:t>Toolkit:</a:t>
            </a:r>
            <a:r>
              <a:rPr spc="-60" dirty="0"/>
              <a:t> </a:t>
            </a:r>
            <a:r>
              <a:rPr spc="-35" dirty="0"/>
              <a:t>DRAFT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15" dirty="0"/>
              <a:t>3</a:t>
            </a:fld>
            <a:endParaRPr spc="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238</Words>
  <Application>Microsoft Macintosh PowerPoint</Application>
  <PresentationFormat>Custom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Branding &amp; Identity</vt:lpstr>
      <vt:lpstr>Branding &amp; Identity</vt:lpstr>
      <vt:lpstr>Branding &amp; Identity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&amp; Identity</dc:title>
  <cp:lastModifiedBy>Jennie Mummert</cp:lastModifiedBy>
  <cp:revision>2</cp:revision>
  <dcterms:created xsi:type="dcterms:W3CDTF">2024-06-13T12:54:41Z</dcterms:created>
  <dcterms:modified xsi:type="dcterms:W3CDTF">2024-06-13T13:28:01Z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2024-06-13T00:00:00Z</vt:filetime>
  </property>
  <property fmtid="{D5CDD505-2E9C-101B-9397-08002B2CF9AE}" pid="5" name="Producer">
    <vt:lpwstr>Adobe PDF Library 17.0</vt:lpwstr>
  </property>
</Properties>
</file>