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282690" cy="11308715"/>
          </a:xfrm>
          <a:custGeom>
            <a:avLst/>
            <a:gdLst/>
            <a:ahLst/>
            <a:cxnLst/>
            <a:rect l="l" t="t" r="r" b="b"/>
            <a:pathLst>
              <a:path w="6282690" h="11308715">
                <a:moveTo>
                  <a:pt x="6282531" y="0"/>
                </a:moveTo>
                <a:lnTo>
                  <a:pt x="0" y="0"/>
                </a:lnTo>
                <a:lnTo>
                  <a:pt x="0" y="11308556"/>
                </a:lnTo>
                <a:lnTo>
                  <a:pt x="6282531" y="11308556"/>
                </a:lnTo>
                <a:lnTo>
                  <a:pt x="628253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8167" y="9936790"/>
            <a:ext cx="2300899" cy="6136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716072"/>
            <a:ext cx="3796029" cy="628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/>
              <a:t>Public</a:t>
            </a:r>
            <a:r>
              <a:rPr dirty="0" spc="-165"/>
              <a:t> </a:t>
            </a:r>
            <a:r>
              <a:rPr dirty="0" spc="-10"/>
              <a:t>Outreach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41203" y="1371549"/>
            <a:ext cx="4702175" cy="39274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25" i="1">
                <a:solidFill>
                  <a:srgbClr val="237D12"/>
                </a:solidFill>
                <a:latin typeface="Arial"/>
                <a:cs typeface="Arial"/>
              </a:rPr>
              <a:t>Video</a:t>
            </a:r>
            <a:r>
              <a:rPr dirty="0" sz="2950" spc="-165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2950" spc="-10" i="1">
                <a:solidFill>
                  <a:srgbClr val="237D12"/>
                </a:solidFill>
                <a:latin typeface="Arial"/>
                <a:cs typeface="Arial"/>
              </a:rPr>
              <a:t>Scripts</a:t>
            </a:r>
            <a:endParaRPr sz="29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2595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Studies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have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shown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that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retain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80%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what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see.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Further,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second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quarter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2023,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was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reported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online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videos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had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92.3%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audience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reach.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these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powerful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statistics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mind,</a:t>
            </a:r>
            <a:endParaRPr sz="1450">
              <a:latin typeface="Arial"/>
              <a:cs typeface="Arial"/>
            </a:endParaRPr>
          </a:p>
          <a:p>
            <a:pPr marL="12700" marR="106045">
              <a:lnSpc>
                <a:spcPct val="104200"/>
              </a:lnSpc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videos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could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world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good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forestry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initiative.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do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everything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from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raise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awareness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organization,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educate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others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spaces,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showcase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success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stories,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even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promote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engagement.</a:t>
            </a:r>
            <a:endParaRPr sz="1450">
              <a:latin typeface="Arial"/>
              <a:cs typeface="Arial"/>
            </a:endParaRPr>
          </a:p>
          <a:p>
            <a:pPr marL="12700" marR="345440">
              <a:lnSpc>
                <a:spcPct val="104200"/>
              </a:lnSpc>
              <a:spcBef>
                <a:spcPts val="99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video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script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promotes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Spreading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movement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while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highlighting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benefits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of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equal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access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nature.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203968" y="1403098"/>
          <a:ext cx="11897995" cy="7325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2550"/>
                <a:gridCol w="5095240"/>
                <a:gridCol w="5352415"/>
              </a:tblGrid>
              <a:tr h="488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CCCCCC"/>
                      </a:solidFill>
                      <a:prstDash val="solid"/>
                    </a:lnR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450" spc="-1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Video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26364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Voiceover</a:t>
                      </a:r>
                      <a:r>
                        <a:rPr dirty="0" sz="1450" spc="17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and/or</a:t>
                      </a:r>
                      <a:r>
                        <a:rPr dirty="0" sz="1450" spc="17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On-Screen</a:t>
                      </a:r>
                      <a:r>
                        <a:rPr dirty="0" sz="1450" spc="17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2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Text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26364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8966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55244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4986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Animated</a:t>
                      </a:r>
                      <a:r>
                        <a:rPr dirty="0" sz="1450" spc="21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Spreading</a:t>
                      </a:r>
                      <a:r>
                        <a:rPr dirty="0" sz="1450" spc="2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Roots</a:t>
                      </a:r>
                      <a:r>
                        <a:rPr dirty="0" sz="1450" spc="2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logo.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4922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8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96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450" spc="1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50" spc="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volunteers</a:t>
                      </a:r>
                      <a:r>
                        <a:rPr dirty="0" sz="1450" spc="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450" spc="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planting</a:t>
                      </a:r>
                      <a:r>
                        <a:rPr dirty="0" sz="1450" spc="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event.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9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“Join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community-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driven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movement...”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193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8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3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33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9431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 marR="636270">
                        <a:lnSpc>
                          <a:spcPct val="1042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Young </a:t>
                      </a:r>
                      <a:r>
                        <a:rPr dirty="0" sz="1450" spc="4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families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groups </a:t>
                      </a:r>
                      <a:r>
                        <a:rPr dirty="0" sz="1450" spc="8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4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children</a:t>
                      </a:r>
                      <a:r>
                        <a:rPr dirty="0" sz="1450" spc="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interacting 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450" spc="6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urban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green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space.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7620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 marR="772795">
                        <a:lnSpc>
                          <a:spcPct val="104200"/>
                        </a:lnSpc>
                      </a:pPr>
                      <a:r>
                        <a:rPr dirty="0" sz="1450" spc="-1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“…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understands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trees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green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spaces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9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affect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4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shape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future.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6985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8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3970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</a:pP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Vibrant</a:t>
                      </a:r>
                      <a:r>
                        <a:rPr dirty="0" sz="1450" spc="-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park</a:t>
                      </a:r>
                      <a:r>
                        <a:rPr dirty="0" sz="1450" spc="-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450" spc="-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4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parklet,</a:t>
                      </a:r>
                      <a:r>
                        <a:rPr dirty="0" sz="1450" spc="-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teeming</a:t>
                      </a:r>
                      <a:r>
                        <a:rPr dirty="0" sz="1450" spc="-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450" spc="-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activity.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002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“And</a:t>
                      </a:r>
                      <a:r>
                        <a:rPr dirty="0" sz="1450" spc="10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1450" spc="1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everyone</a:t>
                      </a:r>
                      <a:r>
                        <a:rPr dirty="0" sz="1450" spc="1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should</a:t>
                      </a:r>
                      <a:r>
                        <a:rPr dirty="0" sz="1450" spc="1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access.”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20002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86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8034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 marR="934719">
                        <a:lnSpc>
                          <a:spcPct val="1042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Aerial</a:t>
                      </a:r>
                      <a:r>
                        <a:rPr dirty="0" sz="1450" spc="9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view</a:t>
                      </a:r>
                      <a:r>
                        <a:rPr dirty="0" sz="1450" spc="9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50" spc="10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densely</a:t>
                      </a:r>
                      <a:r>
                        <a:rPr dirty="0" sz="1450" spc="9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populated</a:t>
                      </a:r>
                      <a:r>
                        <a:rPr dirty="0" sz="1450" spc="10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urban</a:t>
                      </a:r>
                      <a:r>
                        <a:rPr dirty="0" sz="1450" spc="9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area 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healthy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tree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canopy.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 marR="1304925">
                        <a:lnSpc>
                          <a:spcPct val="1042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“Urban</a:t>
                      </a:r>
                      <a:r>
                        <a:rPr dirty="0" sz="1450" spc="1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green</a:t>
                      </a:r>
                      <a:r>
                        <a:rPr dirty="0" sz="1450" spc="1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spaces</a:t>
                      </a:r>
                      <a:r>
                        <a:rPr dirty="0" sz="1450" spc="1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aren’t</a:t>
                      </a:r>
                      <a:r>
                        <a:rPr dirty="0" sz="1450" spc="1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just</a:t>
                      </a:r>
                      <a:r>
                        <a:rPr dirty="0" sz="1450" spc="1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beautiful...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they’re</a:t>
                      </a:r>
                      <a:r>
                        <a:rPr dirty="0" sz="1450" spc="2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vital.”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7493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994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6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4604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8542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 marR="651510">
                        <a:lnSpc>
                          <a:spcPct val="104200"/>
                        </a:lnSpc>
                      </a:pP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450" spc="1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50" spc="12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individuals</a:t>
                      </a:r>
                      <a:r>
                        <a:rPr dirty="0" sz="1450" spc="12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harvesting</a:t>
                      </a:r>
                      <a:r>
                        <a:rPr dirty="0" sz="1450" spc="12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fruits,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vegetables,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greens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community</a:t>
                      </a:r>
                      <a:r>
                        <a:rPr dirty="0" sz="1450" spc="7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garden.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7366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 marR="1089660">
                        <a:lnSpc>
                          <a:spcPct val="104200"/>
                        </a:lnSpc>
                      </a:pP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“They</a:t>
                      </a:r>
                      <a:r>
                        <a:rPr dirty="0" sz="1450" spc="6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5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connect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us,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make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neighborhoods</a:t>
                      </a:r>
                      <a:r>
                        <a:rPr dirty="0" sz="1450" spc="7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more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vibrant,</a:t>
                      </a:r>
                      <a:r>
                        <a:rPr dirty="0" sz="1450" spc="3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foster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sense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8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community.”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6032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996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0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9050">
                        <a:lnSpc>
                          <a:spcPct val="100000"/>
                        </a:lnSpc>
                      </a:pPr>
                      <a:r>
                        <a:rPr dirty="0" sz="145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Frame</a:t>
                      </a:r>
                      <a:r>
                        <a:rPr dirty="0" sz="1450" spc="35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10">
                          <a:solidFill>
                            <a:srgbClr val="237D12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9113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Spreading</a:t>
                      </a:r>
                      <a:r>
                        <a:rPr dirty="0" sz="1450" spc="12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Roots</a:t>
                      </a:r>
                      <a:r>
                        <a:rPr dirty="0" sz="1450" spc="13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logo</a:t>
                      </a:r>
                      <a:r>
                        <a:rPr dirty="0" sz="1450" spc="13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450" spc="13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2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URL.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182245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58775" marR="939800">
                        <a:lnSpc>
                          <a:spcPct val="104200"/>
                        </a:lnSpc>
                      </a:pP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“Join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our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cause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today.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Together,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1450" spc="4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1450" spc="3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nourish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more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65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beautiful</a:t>
                      </a:r>
                      <a:r>
                        <a:rPr dirty="0" sz="1450" spc="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50" spc="-10">
                          <a:solidFill>
                            <a:srgbClr val="4D4D4D"/>
                          </a:solidFill>
                          <a:latin typeface="Arial"/>
                          <a:cs typeface="Arial"/>
                        </a:rPr>
                        <a:t>world.”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66040">
                    <a:lnL w="28575">
                      <a:solidFill>
                        <a:srgbClr val="CCCCCC"/>
                      </a:solidFill>
                      <a:prstDash val="solid"/>
                    </a:lnL>
                    <a:lnR w="28575">
                      <a:solidFill>
                        <a:srgbClr val="CCCCCC"/>
                      </a:solidFill>
                      <a:prstDash val="solid"/>
                    </a:lnR>
                    <a:lnT w="28575">
                      <a:solidFill>
                        <a:srgbClr val="CCCCCC"/>
                      </a:solidFill>
                      <a:prstDash val="solid"/>
                    </a:lnT>
                    <a:lnB w="28575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2024-06-13T14:21:11Z</dcterms:created>
  <dcterms:modified xsi:type="dcterms:W3CDTF">2024-06-13T14:21:11Z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2024-06-13T00:00:00Z</vt:filetime>
  </property>
  <property fmtid="{D5CDD505-2E9C-101B-9397-08002B2CF9AE}" pid="5" name="Producer">
    <vt:lpwstr>Adobe PDF Library 17.0</vt:lpwstr>
  </property>
</Properties>
</file>