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331406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preadingroots.org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23296" y="10353476"/>
            <a:ext cx="2381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26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34086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Action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Toolkit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Overview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620574" y="1917609"/>
            <a:ext cx="10525125" cy="215646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450" spc="-10">
                <a:solidFill>
                  <a:srgbClr val="237D12"/>
                </a:solidFill>
                <a:latin typeface="Arial"/>
                <a:cs typeface="Arial"/>
              </a:rPr>
              <a:t>National</a:t>
            </a:r>
            <a:endParaRPr sz="1450">
              <a:latin typeface="Arial"/>
              <a:cs typeface="Arial"/>
            </a:endParaRPr>
          </a:p>
          <a:p>
            <a:pPr marL="12700" marR="222885">
              <a:lnSpc>
                <a:spcPct val="101499"/>
              </a:lnSpc>
              <a:spcBef>
                <a:spcPts val="430"/>
              </a:spcBef>
            </a:pP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national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gives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support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need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up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0">
                <a:solidFill>
                  <a:srgbClr val="4D4D4D"/>
                </a:solidFill>
                <a:latin typeface="Arial"/>
                <a:cs typeface="Arial"/>
              </a:rPr>
              <a:t>turn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them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thriving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believe</a:t>
            </a:r>
            <a:r>
              <a:rPr dirty="0" sz="1950" spc="50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power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community-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driven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change.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nurturing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uniting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neighborhoods,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healthier,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happier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cities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enjoy.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in</a:t>
            </a:r>
            <a:endParaRPr sz="1950">
              <a:latin typeface="Arial"/>
              <a:cs typeface="Arial"/>
            </a:endParaRPr>
          </a:p>
          <a:p>
            <a:pPr marL="12700" marR="5080">
              <a:lnSpc>
                <a:spcPct val="101499"/>
              </a:lnSpc>
            </a:pP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movement.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Together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cities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equitable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resilient,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tree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plant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time.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620574" y="4576345"/>
            <a:ext cx="10910570" cy="215646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450" spc="35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endParaRPr sz="1450">
              <a:latin typeface="Arial"/>
              <a:cs typeface="Arial"/>
            </a:endParaRPr>
          </a:p>
          <a:p>
            <a:pPr marL="12700" marR="490855">
              <a:lnSpc>
                <a:spcPct val="101499"/>
              </a:lnSpc>
              <a:spcBef>
                <a:spcPts val="425"/>
              </a:spcBef>
            </a:pPr>
            <a:r>
              <a:rPr dirty="0" sz="1950" spc="-30" b="1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950" spc="-6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85" b="1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85" b="1" i="1">
                <a:solidFill>
                  <a:srgbClr val="237D12"/>
                </a:solidFill>
                <a:latin typeface="Arial"/>
                <a:cs typeface="Arial"/>
              </a:rPr>
              <a:t>is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a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25" b="1" i="1">
                <a:solidFill>
                  <a:srgbClr val="237D12"/>
                </a:solidFill>
                <a:latin typeface="Arial"/>
                <a:cs typeface="Arial"/>
              </a:rPr>
              <a:t>national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40" b="1" i="1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that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supports </a:t>
            </a:r>
            <a:r>
              <a:rPr dirty="0" sz="1950" spc="-55" b="1" i="1">
                <a:solidFill>
                  <a:srgbClr val="237D12"/>
                </a:solidFill>
                <a:latin typeface="Arial"/>
                <a:cs typeface="Arial"/>
              </a:rPr>
              <a:t>urban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5" b="1" i="1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50" b="1" i="1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0" b="1" i="1">
                <a:solidFill>
                  <a:srgbClr val="237D12"/>
                </a:solidFill>
                <a:latin typeface="Arial"/>
                <a:cs typeface="Arial"/>
              </a:rPr>
              <a:t>forestry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led</a:t>
            </a:r>
            <a:r>
              <a:rPr dirty="0" sz="1950" spc="-6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25" b="1" i="1">
                <a:solidFill>
                  <a:srgbClr val="237D12"/>
                </a:solidFill>
                <a:latin typeface="Arial"/>
                <a:cs typeface="Arial"/>
              </a:rPr>
              <a:t>by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the</a:t>
            </a:r>
            <a:r>
              <a:rPr dirty="0" sz="1950" spc="-5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0" b="1" i="1">
                <a:solidFill>
                  <a:srgbClr val="237D12"/>
                </a:solidFill>
                <a:latin typeface="Arial"/>
                <a:cs typeface="Arial"/>
              </a:rPr>
              <a:t>people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5" b="1" i="1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10" b="1" i="1">
                <a:solidFill>
                  <a:srgbClr val="237D12"/>
                </a:solidFill>
                <a:latin typeface="Arial"/>
                <a:cs typeface="Arial"/>
              </a:rPr>
              <a:t>for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the</a:t>
            </a:r>
            <a:r>
              <a:rPr dirty="0" sz="1950" spc="-5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5" b="1" i="1">
                <a:solidFill>
                  <a:srgbClr val="237D12"/>
                </a:solidFill>
                <a:latin typeface="Arial"/>
                <a:cs typeface="Arial"/>
              </a:rPr>
              <a:t>people.</a:t>
            </a:r>
            <a:r>
              <a:rPr dirty="0" sz="1950" spc="-4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assist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want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up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and</a:t>
            </a:r>
            <a:endParaRPr sz="1950">
              <a:latin typeface="Arial"/>
              <a:cs typeface="Arial"/>
            </a:endParaRPr>
          </a:p>
          <a:p>
            <a:pPr marL="12700" marR="5080">
              <a:lnSpc>
                <a:spcPct val="101499"/>
              </a:lnSpc>
            </a:pP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0">
                <a:solidFill>
                  <a:srgbClr val="4D4D4D"/>
                </a:solidFill>
                <a:latin typeface="Arial"/>
                <a:cs typeface="Arial"/>
              </a:rPr>
              <a:t>turn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them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thriving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nurturing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uniting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neighborhoods,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healthier,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happier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cities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enjoy.</a:t>
            </a:r>
            <a:endParaRPr sz="1950">
              <a:latin typeface="Arial"/>
              <a:cs typeface="Arial"/>
            </a:endParaRPr>
          </a:p>
          <a:p>
            <a:pPr marL="12700" marR="307975">
              <a:lnSpc>
                <a:spcPct val="101499"/>
              </a:lnSpc>
            </a:pP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movement.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Together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cities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equitable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resilient,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tree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plant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time.</a:t>
            </a:r>
            <a:endParaRPr sz="19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620574" y="7235081"/>
            <a:ext cx="10774045" cy="215582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450" spc="35">
                <a:solidFill>
                  <a:srgbClr val="237D12"/>
                </a:solidFill>
                <a:latin typeface="Arial"/>
                <a:cs typeface="Arial"/>
              </a:rPr>
              <a:t>Umbrella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1499"/>
              </a:lnSpc>
              <a:spcBef>
                <a:spcPts val="425"/>
              </a:spcBef>
            </a:pP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&lt;NAME&gt; </a:t>
            </a:r>
            <a:r>
              <a:rPr dirty="0" sz="1950" spc="-85" b="1" i="1">
                <a:solidFill>
                  <a:srgbClr val="237D12"/>
                </a:solidFill>
                <a:latin typeface="Arial"/>
                <a:cs typeface="Arial"/>
              </a:rPr>
              <a:t>is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the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20" b="1" i="1">
                <a:solidFill>
                  <a:srgbClr val="237D12"/>
                </a:solidFill>
                <a:latin typeface="Arial"/>
                <a:cs typeface="Arial"/>
              </a:rPr>
              <a:t>local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40" b="1" i="1">
                <a:solidFill>
                  <a:srgbClr val="237D12"/>
                </a:solidFill>
                <a:latin typeface="Arial"/>
                <a:cs typeface="Arial"/>
              </a:rPr>
              <a:t>arm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b="1" i="1">
                <a:solidFill>
                  <a:srgbClr val="237D12"/>
                </a:solidFill>
                <a:latin typeface="Arial"/>
                <a:cs typeface="Arial"/>
              </a:rPr>
              <a:t>of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30" b="1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950" spc="-45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 spc="-75" b="1" i="1">
                <a:solidFill>
                  <a:srgbClr val="237D12"/>
                </a:solidFill>
                <a:latin typeface="Arial"/>
                <a:cs typeface="Arial"/>
              </a:rPr>
              <a:t>Roots,</a:t>
            </a:r>
            <a:r>
              <a:rPr dirty="0" sz="1950" spc="-20" b="1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5">
                <a:solidFill>
                  <a:srgbClr val="4D4D4D"/>
                </a:solidFill>
                <a:latin typeface="Arial"/>
                <a:cs typeface="Arial"/>
              </a:rPr>
              <a:t>national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gives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9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support they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need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up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0">
                <a:solidFill>
                  <a:srgbClr val="4D4D4D"/>
                </a:solidFill>
                <a:latin typeface="Arial"/>
                <a:cs typeface="Arial"/>
              </a:rPr>
              <a:t>turn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5">
                <a:solidFill>
                  <a:srgbClr val="4D4D4D"/>
                </a:solidFill>
                <a:latin typeface="Arial"/>
                <a:cs typeface="Arial"/>
              </a:rPr>
              <a:t>them</a:t>
            </a:r>
            <a:r>
              <a:rPr dirty="0" sz="19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thriving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spaces.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believe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power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community-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driven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change.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dirty="0" sz="19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5">
                <a:solidFill>
                  <a:srgbClr val="4D4D4D"/>
                </a:solidFill>
                <a:latin typeface="Arial"/>
                <a:cs typeface="Arial"/>
              </a:rPr>
              <a:t>nurturing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uniting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neighborhoods,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healthier,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happier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cities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10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9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all</a:t>
            </a:r>
            <a:r>
              <a:rPr dirty="0" sz="19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7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enjoy.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30">
                <a:solidFill>
                  <a:srgbClr val="4D4D4D"/>
                </a:solidFill>
                <a:latin typeface="Arial"/>
                <a:cs typeface="Arial"/>
              </a:rPr>
              <a:t>Join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us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6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movement.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Together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0">
                <a:solidFill>
                  <a:srgbClr val="4D4D4D"/>
                </a:solidFill>
                <a:latin typeface="Arial"/>
                <a:cs typeface="Arial"/>
              </a:rPr>
              <a:t>cities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55">
                <a:solidFill>
                  <a:srgbClr val="4D4D4D"/>
                </a:solidFill>
                <a:latin typeface="Arial"/>
                <a:cs typeface="Arial"/>
              </a:rPr>
              <a:t>equitable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20">
                <a:solidFill>
                  <a:srgbClr val="4D4D4D"/>
                </a:solidFill>
                <a:latin typeface="Arial"/>
                <a:cs typeface="Arial"/>
              </a:rPr>
              <a:t>more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resilient,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tree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80">
                <a:solidFill>
                  <a:srgbClr val="4D4D4D"/>
                </a:solidFill>
                <a:latin typeface="Arial"/>
                <a:cs typeface="Arial"/>
              </a:rPr>
              <a:t>plant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9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9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9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950" spc="-10">
                <a:solidFill>
                  <a:srgbClr val="4D4D4D"/>
                </a:solidFill>
                <a:latin typeface="Arial"/>
                <a:cs typeface="Arial"/>
              </a:rPr>
              <a:t>time.</a:t>
            </a:r>
            <a:endParaRPr sz="19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41203" y="1792478"/>
            <a:ext cx="4705985" cy="362331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Elevator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speeches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provide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concise,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compelling,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memorable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message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1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dirty="0" sz="1450" spc="1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delivered</a:t>
            </a:r>
            <a:r>
              <a:rPr dirty="0" sz="1450" spc="1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quickly,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like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time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takes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ride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elevator.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are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often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first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point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contact</a:t>
            </a:r>
            <a:r>
              <a:rPr dirty="0" sz="14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between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campaigns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individuals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who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may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not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familiar</a:t>
            </a:r>
            <a:r>
              <a:rPr dirty="0" sz="1450" spc="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your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initiative.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well-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crafted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speech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creates</a:t>
            </a:r>
            <a:r>
              <a:rPr dirty="0" sz="1450" spc="12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positive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first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impression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raises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awareness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goals.</a:t>
            </a:r>
            <a:endParaRPr sz="1450">
              <a:latin typeface="Arial"/>
              <a:cs typeface="Arial"/>
            </a:endParaRPr>
          </a:p>
          <a:p>
            <a:pPr marL="12700" marR="223520">
              <a:lnSpc>
                <a:spcPct val="104200"/>
              </a:lnSpc>
              <a:spcBef>
                <a:spcPts val="990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again,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we’ve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explored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positioning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national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movement, a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crucial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component</a:t>
            </a:r>
            <a:r>
              <a:rPr dirty="0" sz="14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 a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national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movement,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community-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driven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campaign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determine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the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highest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engagement.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65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Words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bold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unique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each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elevator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speech.</a:t>
            </a:r>
            <a:endParaRPr sz="1450">
              <a:latin typeface="Arial"/>
              <a:cs typeface="Arial"/>
            </a:endParaRPr>
          </a:p>
          <a:p>
            <a:pPr marL="12700" marR="194945">
              <a:lnSpc>
                <a:spcPct val="104200"/>
              </a:lnSpc>
              <a:spcBef>
                <a:spcPts val="990"/>
              </a:spcBef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1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1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dirty="0" sz="1450" spc="1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dirty="0" sz="1450" spc="1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example</a:t>
            </a:r>
            <a:r>
              <a:rPr dirty="0" sz="1450" spc="1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elevator</a:t>
            </a:r>
            <a:r>
              <a:rPr dirty="0" sz="1450" spc="1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speeches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u="heavy" sz="1450" spc="-1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41203" y="731359"/>
            <a:ext cx="26854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dirty="0" sz="1450" spc="-6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dirty="0" sz="1450" spc="-5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Resources</a:t>
            </a: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 i="1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Educate</a:t>
            </a:r>
            <a:endParaRPr sz="145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30"/>
              <a:t>Elevator</a:t>
            </a:r>
            <a:r>
              <a:rPr dirty="0" spc="-130"/>
              <a:t> </a:t>
            </a:r>
            <a:r>
              <a:rPr dirty="0" spc="-10"/>
              <a:t>Speeches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568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2025-03-28T19:31:58Z</dcterms:created>
  <dcterms:modified xsi:type="dcterms:W3CDTF">2025-03-28T19:31:58Z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