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296545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dirty="0" spc="-35"/>
              <a:t> </a:t>
            </a:r>
            <a:r>
              <a:rPr dirty="0" spc="-20"/>
              <a:t>Roots</a:t>
            </a:r>
            <a:r>
              <a:rPr dirty="0" spc="-30"/>
              <a:t> </a:t>
            </a:r>
            <a:r>
              <a:rPr dirty="0"/>
              <a:t>Community</a:t>
            </a:r>
            <a:r>
              <a:rPr dirty="0" spc="-30"/>
              <a:t> </a:t>
            </a:r>
            <a:r>
              <a:rPr dirty="0"/>
              <a:t>Action</a:t>
            </a:r>
            <a:r>
              <a:rPr dirty="0" spc="-30"/>
              <a:t> </a:t>
            </a:r>
            <a:r>
              <a:rPr dirty="0"/>
              <a:t>Toolkit</a:t>
            </a:r>
            <a:r>
              <a:rPr dirty="0" spc="-35"/>
              <a:t> </a:t>
            </a:r>
            <a:r>
              <a:rPr dirty="0" spc="-10"/>
              <a:t>Overview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296545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dirty="0" spc="-35"/>
              <a:t> </a:t>
            </a:r>
            <a:r>
              <a:rPr dirty="0" spc="-20"/>
              <a:t>Roots</a:t>
            </a:r>
            <a:r>
              <a:rPr dirty="0" spc="-30"/>
              <a:t> </a:t>
            </a:r>
            <a:r>
              <a:rPr dirty="0"/>
              <a:t>Community</a:t>
            </a:r>
            <a:r>
              <a:rPr dirty="0" spc="-30"/>
              <a:t> </a:t>
            </a:r>
            <a:r>
              <a:rPr dirty="0"/>
              <a:t>Action</a:t>
            </a:r>
            <a:r>
              <a:rPr dirty="0" spc="-30"/>
              <a:t> </a:t>
            </a:r>
            <a:r>
              <a:rPr dirty="0"/>
              <a:t>Toolkit</a:t>
            </a:r>
            <a:r>
              <a:rPr dirty="0" spc="-35"/>
              <a:t> </a:t>
            </a:r>
            <a:r>
              <a:rPr dirty="0" spc="-10"/>
              <a:t>Overview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296545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dirty="0" spc="-35"/>
              <a:t> </a:t>
            </a:r>
            <a:r>
              <a:rPr dirty="0" spc="-20"/>
              <a:t>Roots</a:t>
            </a:r>
            <a:r>
              <a:rPr dirty="0" spc="-30"/>
              <a:t> </a:t>
            </a:r>
            <a:r>
              <a:rPr dirty="0"/>
              <a:t>Community</a:t>
            </a:r>
            <a:r>
              <a:rPr dirty="0" spc="-30"/>
              <a:t> </a:t>
            </a:r>
            <a:r>
              <a:rPr dirty="0"/>
              <a:t>Action</a:t>
            </a:r>
            <a:r>
              <a:rPr dirty="0" spc="-30"/>
              <a:t> </a:t>
            </a:r>
            <a:r>
              <a:rPr dirty="0"/>
              <a:t>Toolkit</a:t>
            </a:r>
            <a:r>
              <a:rPr dirty="0" spc="-35"/>
              <a:t> </a:t>
            </a:r>
            <a:r>
              <a:rPr dirty="0" spc="-10"/>
              <a:t>Overview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296545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dirty="0" spc="-35"/>
              <a:t> </a:t>
            </a:r>
            <a:r>
              <a:rPr dirty="0" spc="-20"/>
              <a:t>Roots</a:t>
            </a:r>
            <a:r>
              <a:rPr dirty="0" spc="-30"/>
              <a:t> </a:t>
            </a:r>
            <a:r>
              <a:rPr dirty="0"/>
              <a:t>Community</a:t>
            </a:r>
            <a:r>
              <a:rPr dirty="0" spc="-30"/>
              <a:t> </a:t>
            </a:r>
            <a:r>
              <a:rPr dirty="0"/>
              <a:t>Action</a:t>
            </a:r>
            <a:r>
              <a:rPr dirty="0" spc="-30"/>
              <a:t> </a:t>
            </a:r>
            <a:r>
              <a:rPr dirty="0"/>
              <a:t>Toolkit</a:t>
            </a:r>
            <a:r>
              <a:rPr dirty="0" spc="-35"/>
              <a:t> </a:t>
            </a:r>
            <a:r>
              <a:rPr dirty="0" spc="-10"/>
              <a:t>Overview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296545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dirty="0" spc="-35"/>
              <a:t> </a:t>
            </a:r>
            <a:r>
              <a:rPr dirty="0" spc="-20"/>
              <a:t>Roots</a:t>
            </a:r>
            <a:r>
              <a:rPr dirty="0" spc="-30"/>
              <a:t> </a:t>
            </a:r>
            <a:r>
              <a:rPr dirty="0"/>
              <a:t>Community</a:t>
            </a:r>
            <a:r>
              <a:rPr dirty="0" spc="-30"/>
              <a:t> </a:t>
            </a:r>
            <a:r>
              <a:rPr dirty="0"/>
              <a:t>Action</a:t>
            </a:r>
            <a:r>
              <a:rPr dirty="0" spc="-30"/>
              <a:t> </a:t>
            </a:r>
            <a:r>
              <a:rPr dirty="0"/>
              <a:t>Toolkit</a:t>
            </a:r>
            <a:r>
              <a:rPr dirty="0" spc="-35"/>
              <a:t> </a:t>
            </a:r>
            <a:r>
              <a:rPr dirty="0" spc="-10"/>
              <a:t>Overview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110824"/>
            <a:ext cx="2483485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070945" y="10345937"/>
            <a:ext cx="7293648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296545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dirty="0" spc="-35"/>
              <a:t> </a:t>
            </a:r>
            <a:r>
              <a:rPr dirty="0" spc="-20"/>
              <a:t>Roots</a:t>
            </a:r>
            <a:r>
              <a:rPr dirty="0" spc="-30"/>
              <a:t> </a:t>
            </a:r>
            <a:r>
              <a:rPr dirty="0"/>
              <a:t>Community</a:t>
            </a:r>
            <a:r>
              <a:rPr dirty="0" spc="-30"/>
              <a:t> </a:t>
            </a:r>
            <a:r>
              <a:rPr dirty="0"/>
              <a:t>Action</a:t>
            </a:r>
            <a:r>
              <a:rPr dirty="0" spc="-30"/>
              <a:t> </a:t>
            </a:r>
            <a:r>
              <a:rPr dirty="0"/>
              <a:t>Toolkit</a:t>
            </a:r>
            <a:r>
              <a:rPr dirty="0" spc="-35"/>
              <a:t> </a:t>
            </a:r>
            <a:r>
              <a:rPr dirty="0" spc="-10"/>
              <a:t>Overview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9089982" y="10345937"/>
            <a:ext cx="313055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spreadingroots.org/" TargetMode="Externa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spreadingroots.org/" TargetMode="Externa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490675" y="1495317"/>
            <a:ext cx="8291195" cy="7976870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Universal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2299"/>
              </a:lnSpc>
              <a:spcBef>
                <a:spcPts val="455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gardens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grow,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trees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offer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shade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protect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water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quality,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provide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peaceful</a:t>
            </a:r>
            <a:r>
              <a:rPr dirty="0" sz="1450" spc="1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place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connection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introspection.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Oh,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and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these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benefits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everyone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enjoy.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That’s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what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all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about.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We’re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mission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improve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communities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lives.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starts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preserving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protecting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the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live.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want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join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us.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75">
                <a:solidFill>
                  <a:srgbClr val="4D4D4D"/>
                </a:solidFill>
                <a:latin typeface="Arial"/>
                <a:cs typeface="Arial"/>
              </a:rPr>
              <a:t>&lt;DATE&gt;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learn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more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work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how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together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help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residents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thrive.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Dig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into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our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&lt;WEBSITE&gt;.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know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hold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together.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So,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let’s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build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50">
                <a:solidFill>
                  <a:srgbClr val="4D4D4D"/>
                </a:solidFill>
                <a:latin typeface="Arial"/>
                <a:cs typeface="Arial"/>
              </a:rPr>
              <a:t>a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stronger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foundation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together.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We’ll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&lt;DATE&gt;.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80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>
                <a:solidFill>
                  <a:srgbClr val="237D12"/>
                </a:solidFill>
                <a:latin typeface="Arial"/>
                <a:cs typeface="Arial"/>
              </a:rPr>
              <a:t>Economic</a:t>
            </a:r>
            <a:r>
              <a:rPr dirty="0" sz="1450" spc="155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Resilience</a:t>
            </a:r>
            <a:endParaRPr sz="1450">
              <a:latin typeface="Arial"/>
              <a:cs typeface="Arial"/>
            </a:endParaRPr>
          </a:p>
          <a:p>
            <a:pPr marL="12700" marR="542290">
              <a:lnSpc>
                <a:spcPct val="102299"/>
              </a:lnSpc>
              <a:spcBef>
                <a:spcPts val="455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residents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don’t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simply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plant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trees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grow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spaces;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they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mindfully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invest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vibrancy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their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community.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This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place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every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act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of</a:t>
            </a:r>
            <a:endParaRPr sz="1450">
              <a:latin typeface="Arial"/>
              <a:cs typeface="Arial"/>
            </a:endParaRPr>
          </a:p>
          <a:p>
            <a:pPr marL="12700" marR="192405">
              <a:lnSpc>
                <a:spcPct val="102299"/>
              </a:lnSpc>
            </a:pP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beautification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–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from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cultivating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garden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implementing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infrastructure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50">
                <a:solidFill>
                  <a:srgbClr val="4D4D4D"/>
                </a:solidFill>
                <a:latin typeface="Arial"/>
                <a:cs typeface="Arial"/>
              </a:rPr>
              <a:t>–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counts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toward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economic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resilience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-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from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job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revenue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creation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energy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savings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so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much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more.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That’s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what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all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about.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We’re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mission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build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resilient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enjoy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years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come.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want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join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us.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75">
                <a:solidFill>
                  <a:srgbClr val="4D4D4D"/>
                </a:solidFill>
                <a:latin typeface="Arial"/>
                <a:cs typeface="Arial"/>
              </a:rPr>
              <a:t>&lt;DATE&gt;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learn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work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how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together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help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our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residents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thrive.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Dig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into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&lt;WEBSITE&gt;.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know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hold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together.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So,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let’s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build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stronger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foundation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together.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We’ll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at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&lt;DATE&gt;.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85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 spc="10">
                <a:solidFill>
                  <a:srgbClr val="237D12"/>
                </a:solidFill>
                <a:latin typeface="Arial"/>
                <a:cs typeface="Arial"/>
              </a:rPr>
              <a:t>Community</a:t>
            </a:r>
            <a:r>
              <a:rPr dirty="0" sz="1450" spc="395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237D12"/>
                </a:solidFill>
                <a:latin typeface="Arial"/>
                <a:cs typeface="Arial"/>
              </a:rPr>
              <a:t>Well-</a:t>
            </a:r>
            <a:r>
              <a:rPr dirty="0" sz="1450" spc="-20">
                <a:solidFill>
                  <a:srgbClr val="237D12"/>
                </a:solidFill>
                <a:latin typeface="Arial"/>
                <a:cs typeface="Arial"/>
              </a:rPr>
              <a:t>being</a:t>
            </a:r>
            <a:endParaRPr sz="1450">
              <a:latin typeface="Arial"/>
              <a:cs typeface="Arial"/>
            </a:endParaRPr>
          </a:p>
          <a:p>
            <a:pPr marL="12700" marR="280035">
              <a:lnSpc>
                <a:spcPct val="102299"/>
              </a:lnSpc>
              <a:spcBef>
                <a:spcPts val="455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every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resident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access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nature…where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have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sense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pride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their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them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invaluable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places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connect,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learn,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and</a:t>
            </a:r>
            <a:endParaRPr sz="1450">
              <a:latin typeface="Arial"/>
              <a:cs typeface="Arial"/>
            </a:endParaRPr>
          </a:p>
          <a:p>
            <a:pPr marL="12700" marR="92075">
              <a:lnSpc>
                <a:spcPct val="102299"/>
              </a:lnSpc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collaborate.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Places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they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make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new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friends,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meet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up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old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ones,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simply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unwind.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That’s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what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all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about.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We’re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mission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unite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around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common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cause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common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enrich,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engage,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inspire.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want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you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join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75">
                <a:solidFill>
                  <a:srgbClr val="4D4D4D"/>
                </a:solidFill>
                <a:latin typeface="Arial"/>
                <a:cs typeface="Arial"/>
              </a:rPr>
              <a:t>&lt;DATE&gt;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learn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about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work.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Dig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into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on</a:t>
            </a:r>
            <a:endParaRPr sz="1450">
              <a:latin typeface="Arial"/>
              <a:cs typeface="Arial"/>
            </a:endParaRPr>
          </a:p>
          <a:p>
            <a:pPr marL="12700" marR="248285">
              <a:lnSpc>
                <a:spcPct val="102299"/>
              </a:lnSpc>
            </a:pP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&lt;WEBSITE&gt;.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know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hold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together.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So,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let’s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build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stronger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foundation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-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deeper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connection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-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together.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We’ll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&lt;DATE&gt;.</a:t>
            </a:r>
            <a:endParaRPr sz="14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296545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dirty="0" spc="-35"/>
              <a:t> </a:t>
            </a:r>
            <a:r>
              <a:rPr dirty="0" spc="-20"/>
              <a:t>Roots</a:t>
            </a:r>
            <a:r>
              <a:rPr dirty="0" spc="-30"/>
              <a:t> </a:t>
            </a:r>
            <a:r>
              <a:rPr dirty="0"/>
              <a:t>Community</a:t>
            </a:r>
            <a:r>
              <a:rPr dirty="0" spc="-30"/>
              <a:t> </a:t>
            </a:r>
            <a:r>
              <a:rPr dirty="0"/>
              <a:t>Action</a:t>
            </a:r>
            <a:r>
              <a:rPr dirty="0" spc="-30"/>
              <a:t> </a:t>
            </a:r>
            <a:r>
              <a:rPr dirty="0"/>
              <a:t>Toolkit</a:t>
            </a:r>
            <a:r>
              <a:rPr dirty="0" spc="-35"/>
              <a:t> </a:t>
            </a:r>
            <a:r>
              <a:rPr dirty="0" spc="-10"/>
              <a:t>Overview</a:t>
            </a:r>
          </a:p>
        </p:txBody>
      </p:sp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dirty="0" spc="-25"/>
              <a:t>30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41203" y="1803999"/>
            <a:ext cx="4935220" cy="218884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Radio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scripts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allow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tell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story.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raise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public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awareness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importance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trees,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green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spaces,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nature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while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educating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community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program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promoting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events.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Here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are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three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templates,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each using a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different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benefit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green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spaces,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you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determine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which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connects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the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broadest</a:t>
            </a:r>
            <a:r>
              <a:rPr dirty="0" sz="1450" spc="-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audience.</a:t>
            </a:r>
            <a:endParaRPr sz="1450">
              <a:latin typeface="Arial"/>
              <a:cs typeface="Arial"/>
            </a:endParaRPr>
          </a:p>
          <a:p>
            <a:pPr marL="12700" marR="242570">
              <a:lnSpc>
                <a:spcPct val="104200"/>
              </a:lnSpc>
              <a:spcBef>
                <a:spcPts val="740"/>
              </a:spcBef>
            </a:pP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download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these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example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media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scripts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our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website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u="heavy" sz="1450" spc="-10">
                <a:solidFill>
                  <a:srgbClr val="356889"/>
                </a:solidFill>
                <a:uFill>
                  <a:solidFill>
                    <a:srgbClr val="356889"/>
                  </a:solidFill>
                </a:uFill>
                <a:latin typeface="Arial"/>
                <a:cs typeface="Arial"/>
                <a:hlinkClick r:id="rId2"/>
              </a:rPr>
              <a:t>spreadingroots.org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.</a:t>
            </a:r>
            <a:endParaRPr sz="14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41203" y="731383"/>
            <a:ext cx="141541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25" i="1">
                <a:solidFill>
                  <a:srgbClr val="237D12"/>
                </a:solidFill>
                <a:latin typeface="Arial"/>
                <a:cs typeface="Arial"/>
              </a:rPr>
              <a:t>Tools</a:t>
            </a:r>
            <a:r>
              <a:rPr dirty="0" sz="1450" spc="-5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50" i="1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dirty="0" sz="1450" spc="-5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Mobilize</a:t>
            </a:r>
            <a:endParaRPr sz="145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Media</a:t>
            </a:r>
            <a:r>
              <a:rPr dirty="0" spc="35"/>
              <a:t> </a:t>
            </a:r>
            <a:r>
              <a:rPr dirty="0" spc="-10"/>
              <a:t>Scripts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490675" y="2123194"/>
            <a:ext cx="8124825" cy="1950720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dirty="0" sz="1450" spc="40">
                <a:solidFill>
                  <a:srgbClr val="237D12"/>
                </a:solidFill>
                <a:latin typeface="Arial"/>
                <a:cs typeface="Arial"/>
              </a:rPr>
              <a:t>Health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2299"/>
              </a:lnSpc>
              <a:spcBef>
                <a:spcPts val="455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city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trees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stand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tall,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providing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shade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fresh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85">
                <a:solidFill>
                  <a:srgbClr val="4D4D4D"/>
                </a:solidFill>
                <a:latin typeface="Arial"/>
                <a:cs typeface="Arial"/>
              </a:rPr>
              <a:t>air…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gardens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grow,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and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everyone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feels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connected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earth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land.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That’s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what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all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about.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We’re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mission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improve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community’s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health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happiness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planting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caring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trees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preserving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spaces.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want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join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us.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Come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75">
                <a:solidFill>
                  <a:srgbClr val="4D4D4D"/>
                </a:solidFill>
                <a:latin typeface="Arial"/>
                <a:cs typeface="Arial"/>
              </a:rPr>
              <a:t>&lt;DATE&gt;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learn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work.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Dig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into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&lt;WEBSITE&gt;.</a:t>
            </a:r>
            <a:endParaRPr sz="1450">
              <a:latin typeface="Arial"/>
              <a:cs typeface="Arial"/>
            </a:endParaRPr>
          </a:p>
          <a:p>
            <a:pPr marL="12700" marR="196850">
              <a:lnSpc>
                <a:spcPct val="102299"/>
              </a:lnSpc>
              <a:spcBef>
                <a:spcPts val="5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know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hold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together.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So,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let’s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build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stronger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foundation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together.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We’ll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&lt;DATE&gt;.</a:t>
            </a:r>
            <a:endParaRPr sz="14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296545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dirty="0" spc="-35"/>
              <a:t> </a:t>
            </a:r>
            <a:r>
              <a:rPr dirty="0" spc="-20"/>
              <a:t>Roots</a:t>
            </a:r>
            <a:r>
              <a:rPr dirty="0" spc="-30"/>
              <a:t> </a:t>
            </a:r>
            <a:r>
              <a:rPr dirty="0"/>
              <a:t>Community</a:t>
            </a:r>
            <a:r>
              <a:rPr dirty="0" spc="-30"/>
              <a:t> </a:t>
            </a:r>
            <a:r>
              <a:rPr dirty="0"/>
              <a:t>Action</a:t>
            </a:r>
            <a:r>
              <a:rPr dirty="0" spc="-30"/>
              <a:t> </a:t>
            </a:r>
            <a:r>
              <a:rPr dirty="0"/>
              <a:t>Toolkit</a:t>
            </a:r>
            <a:r>
              <a:rPr dirty="0" spc="-35"/>
              <a:t> </a:t>
            </a:r>
            <a:r>
              <a:rPr dirty="0" spc="-10"/>
              <a:t>Overview</a:t>
            </a:r>
          </a:p>
        </p:txBody>
      </p:sp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dirty="0" spc="-25"/>
              <a:t>31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9490675" y="4664414"/>
            <a:ext cx="8032750" cy="1950720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Equity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2299"/>
              </a:lnSpc>
              <a:spcBef>
                <a:spcPts val="455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city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every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resident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access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to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spaces…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gardens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grow,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and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everyone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feels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connected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earth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land.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That’s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what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is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all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about.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We’re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mission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build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up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planting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caring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trees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preserving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spaces.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want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join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&lt;DATE&gt;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learn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work.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Dig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into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&lt;WEBSITE&gt;.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know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of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hold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together.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So,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let’s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build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stronger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foundation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together.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We’ll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at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&lt;DATE&gt;.</a:t>
            </a:r>
            <a:endParaRPr sz="14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490675" y="7205636"/>
            <a:ext cx="8017509" cy="1950720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Youth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2299"/>
              </a:lnSpc>
              <a:spcBef>
                <a:spcPts val="455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Imagine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city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youngest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residents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experience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wonder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nature…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where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they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grow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gardens,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get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their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hands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dirt,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learn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earth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land.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That’s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what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all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about.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We’re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mission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build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up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community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planting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caring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trees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preserving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spaces.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want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to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join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us.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75">
                <a:solidFill>
                  <a:srgbClr val="4D4D4D"/>
                </a:solidFill>
                <a:latin typeface="Arial"/>
                <a:cs typeface="Arial"/>
              </a:rPr>
              <a:t>&lt;DATE&gt;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learn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work.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Dig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into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on</a:t>
            </a:r>
            <a:endParaRPr sz="1450">
              <a:latin typeface="Arial"/>
              <a:cs typeface="Arial"/>
            </a:endParaRPr>
          </a:p>
          <a:p>
            <a:pPr marL="12700" marR="90805">
              <a:lnSpc>
                <a:spcPct val="102299"/>
              </a:lnSpc>
              <a:spcBef>
                <a:spcPts val="5"/>
              </a:spcBef>
            </a:pP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&lt;WEBSITE&gt;.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know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today’s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children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future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leaders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community.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So,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let’s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nurture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them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together.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We’ll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&lt;DATE&gt;.</a:t>
            </a:r>
            <a:endParaRPr sz="145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41203" y="1803999"/>
            <a:ext cx="4935220" cy="218884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Radio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scripts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allow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tell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story.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raise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public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awareness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importance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trees,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green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spaces,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nature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while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educating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community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program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promoting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events.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Here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are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three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templates,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each using a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different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benefit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green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spaces,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you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determine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which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connects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the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broadest</a:t>
            </a:r>
            <a:r>
              <a:rPr dirty="0" sz="1450" spc="-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audience.</a:t>
            </a:r>
            <a:endParaRPr sz="1450">
              <a:latin typeface="Arial"/>
              <a:cs typeface="Arial"/>
            </a:endParaRPr>
          </a:p>
          <a:p>
            <a:pPr marL="12700" marR="242570">
              <a:lnSpc>
                <a:spcPct val="104200"/>
              </a:lnSpc>
              <a:spcBef>
                <a:spcPts val="740"/>
              </a:spcBef>
            </a:pP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download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these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example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media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scripts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our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website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u="heavy" sz="1450" spc="-10">
                <a:solidFill>
                  <a:srgbClr val="356889"/>
                </a:solidFill>
                <a:uFill>
                  <a:solidFill>
                    <a:srgbClr val="356889"/>
                  </a:solidFill>
                </a:uFill>
                <a:latin typeface="Arial"/>
                <a:cs typeface="Arial"/>
                <a:hlinkClick r:id="rId2"/>
              </a:rPr>
              <a:t>spreadingroots.org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.</a:t>
            </a:r>
            <a:endParaRPr sz="14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41203" y="731383"/>
            <a:ext cx="141541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25" i="1">
                <a:solidFill>
                  <a:srgbClr val="237D12"/>
                </a:solidFill>
                <a:latin typeface="Arial"/>
                <a:cs typeface="Arial"/>
              </a:rPr>
              <a:t>Tools</a:t>
            </a:r>
            <a:r>
              <a:rPr dirty="0" sz="1450" spc="-5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50" i="1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dirty="0" sz="1450" spc="-5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Mobilize</a:t>
            </a:r>
            <a:endParaRPr sz="145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Media</a:t>
            </a:r>
            <a:r>
              <a:rPr dirty="0" spc="35"/>
              <a:t> </a:t>
            </a:r>
            <a:r>
              <a:rPr dirty="0" spc="-10"/>
              <a:t>Scripts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741201" y="1667563"/>
            <a:ext cx="8204200" cy="773557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dirty="0" sz="1450">
                <a:solidFill>
                  <a:srgbClr val="237D12"/>
                </a:solidFill>
                <a:latin typeface="Arial"/>
                <a:cs typeface="Arial"/>
              </a:rPr>
              <a:t>National</a:t>
            </a:r>
            <a:r>
              <a:rPr dirty="0" sz="1450" spc="295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Movement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Intro</a:t>
            </a:r>
            <a:endParaRPr sz="1450">
              <a:latin typeface="Arial"/>
              <a:cs typeface="Arial"/>
            </a:endParaRPr>
          </a:p>
          <a:p>
            <a:pPr marL="12700" marR="216535">
              <a:lnSpc>
                <a:spcPct val="104200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Hello!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This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&lt;Name&gt;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from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Roots.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Am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speaking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&lt;Recipient’s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Name&gt;?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Recipient: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50">
                <a:solidFill>
                  <a:srgbClr val="4D4D4D"/>
                </a:solidFill>
                <a:latin typeface="Arial"/>
                <a:cs typeface="Arial"/>
              </a:rPr>
              <a:t>Yes,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this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&lt;Name&gt;.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How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help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you?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Purpose</a:t>
            </a:r>
            <a:endParaRPr sz="1450">
              <a:latin typeface="Arial"/>
              <a:cs typeface="Arial"/>
            </a:endParaRPr>
          </a:p>
          <a:p>
            <a:pPr marL="12700" marR="127000">
              <a:lnSpc>
                <a:spcPct val="104200"/>
              </a:lnSpc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Great!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I’m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reaching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out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tell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little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bit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national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called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Spreading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Roots.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It’s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designed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support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urban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forestry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led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people.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Because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know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greater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access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nature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dramatically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improve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people’s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lives.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yet,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there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drastic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inequity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who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access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it.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So,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we’re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giving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voice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creating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and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preserving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right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neighborhoods.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Because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then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create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better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we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all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enjoy.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 b="1">
                <a:solidFill>
                  <a:srgbClr val="237D12"/>
                </a:solidFill>
                <a:latin typeface="Arial"/>
                <a:cs typeface="Arial"/>
              </a:rPr>
              <a:t>Highlighting</a:t>
            </a:r>
            <a:r>
              <a:rPr dirty="0" sz="1450" spc="-35" b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Mission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mission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&lt;INSERT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MISSION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STATEMENT&gt;.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Engagement</a:t>
            </a:r>
            <a:endParaRPr sz="1450">
              <a:latin typeface="Arial"/>
              <a:cs typeface="Arial"/>
            </a:endParaRPr>
          </a:p>
          <a:p>
            <a:pPr marL="12700" marR="381635">
              <a:lnSpc>
                <a:spcPct val="104200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Have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ever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thought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benefits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having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&lt;PLACE&gt;,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like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&lt;INSERT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BENEFITS&gt;?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Invitation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We’re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inviting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members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join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upcoming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75">
                <a:solidFill>
                  <a:srgbClr val="4D4D4D"/>
                </a:solidFill>
                <a:latin typeface="Arial"/>
                <a:cs typeface="Arial"/>
              </a:rPr>
              <a:t>&lt;DATE&gt;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at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</a:pP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&lt;LOCATION&gt;.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It’s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fantastic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opportunity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get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involved,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meet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other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who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care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our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town,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help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create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vibrant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community.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 b="1">
                <a:solidFill>
                  <a:srgbClr val="237D12"/>
                </a:solidFill>
                <a:latin typeface="Arial"/>
                <a:cs typeface="Arial"/>
              </a:rPr>
              <a:t>Call-to-</a:t>
            </a: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Action</a:t>
            </a:r>
            <a:endParaRPr sz="1450">
              <a:latin typeface="Arial"/>
              <a:cs typeface="Arial"/>
            </a:endParaRPr>
          </a:p>
          <a:p>
            <a:pPr marL="12700" marR="310515">
              <a:lnSpc>
                <a:spcPct val="104200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Would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be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interested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joining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event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learning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Spreading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initiatives?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support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make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real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difference.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Closing</a:t>
            </a:r>
            <a:endParaRPr sz="1450">
              <a:latin typeface="Arial"/>
              <a:cs typeface="Arial"/>
            </a:endParaRPr>
          </a:p>
          <a:p>
            <a:pPr marL="12700" marR="338455">
              <a:lnSpc>
                <a:spcPct val="104200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Thank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much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&lt;NAME&gt;.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appreciate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time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interest.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Feel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free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to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visit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website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contact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&lt;NUMBER&gt;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details.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I’m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really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looking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forward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to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making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positive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changes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you!</a:t>
            </a:r>
            <a:endParaRPr sz="14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856139" y="1666432"/>
            <a:ext cx="8441690" cy="773557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dirty="0" sz="1450" spc="35">
                <a:solidFill>
                  <a:srgbClr val="237D12"/>
                </a:solidFill>
                <a:latin typeface="Arial"/>
                <a:cs typeface="Arial"/>
              </a:rPr>
              <a:t>Umbrella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Intro</a:t>
            </a:r>
            <a:endParaRPr sz="1450">
              <a:latin typeface="Arial"/>
              <a:cs typeface="Arial"/>
            </a:endParaRPr>
          </a:p>
          <a:p>
            <a:pPr marL="12700" marR="453390">
              <a:lnSpc>
                <a:spcPct val="104200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Hello!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This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&lt;Name&gt;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from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Roots.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Am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speaking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&lt;Recipient’s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Name&gt;?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Recipient: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50">
                <a:solidFill>
                  <a:srgbClr val="4D4D4D"/>
                </a:solidFill>
                <a:latin typeface="Arial"/>
                <a:cs typeface="Arial"/>
              </a:rPr>
              <a:t>Yes,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this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&lt;Name&gt;.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How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help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you?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Purpose</a:t>
            </a:r>
            <a:endParaRPr sz="1450">
              <a:latin typeface="Arial"/>
              <a:cs typeface="Arial"/>
            </a:endParaRPr>
          </a:p>
          <a:p>
            <a:pPr marL="12700" marR="163195">
              <a:lnSpc>
                <a:spcPct val="104200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Great!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I’m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reaching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out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tell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little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bit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&lt;NAME&gt;,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local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that’s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part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of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national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campaign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that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supports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urban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forestry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led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for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people.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know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greater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access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nature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dramatically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improve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people’s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lives.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And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yet,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here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&lt;PLACE&gt;,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there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drastic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inequity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who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access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it.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So,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we’re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giving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voice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creating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preserving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right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spaces.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Because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then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create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better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we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all</a:t>
            </a:r>
            <a:r>
              <a:rPr dirty="0" sz="1450" spc="-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enjoy.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 b="1">
                <a:solidFill>
                  <a:srgbClr val="237D12"/>
                </a:solidFill>
                <a:latin typeface="Arial"/>
                <a:cs typeface="Arial"/>
              </a:rPr>
              <a:t>Highlighting</a:t>
            </a:r>
            <a:r>
              <a:rPr dirty="0" sz="1450" spc="-35" b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Mission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mission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&lt;INSERT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MISSION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STATEMENT&gt;.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Engagement</a:t>
            </a:r>
            <a:endParaRPr sz="1450">
              <a:latin typeface="Arial"/>
              <a:cs typeface="Arial"/>
            </a:endParaRPr>
          </a:p>
          <a:p>
            <a:pPr marL="58419" marR="619125" indent="-46355">
              <a:lnSpc>
                <a:spcPct val="104200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Have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ever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thought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benefits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having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&lt;PLACE&gt;,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like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&lt;INSERT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BENEFITS&gt;?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Invitation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We’re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inviting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members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join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upcoming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&lt;EVENT&gt;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75">
                <a:solidFill>
                  <a:srgbClr val="4D4D4D"/>
                </a:solidFill>
                <a:latin typeface="Arial"/>
                <a:cs typeface="Arial"/>
              </a:rPr>
              <a:t>&lt;DATE&gt;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at</a:t>
            </a:r>
            <a:endParaRPr sz="1450">
              <a:latin typeface="Arial"/>
              <a:cs typeface="Arial"/>
            </a:endParaRPr>
          </a:p>
          <a:p>
            <a:pPr marL="12700" marR="241935">
              <a:lnSpc>
                <a:spcPct val="104200"/>
              </a:lnSpc>
            </a:pPr>
            <a:r>
              <a:rPr dirty="0" sz="1450" spc="-45">
                <a:solidFill>
                  <a:srgbClr val="4D4D4D"/>
                </a:solidFill>
                <a:latin typeface="Arial"/>
                <a:cs typeface="Arial"/>
              </a:rPr>
              <a:t>&lt;LOCATION&gt;.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It’s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fantastic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opportunity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get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involved,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meet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other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who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care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our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town,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help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create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vibrant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community.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 b="1">
                <a:solidFill>
                  <a:srgbClr val="237D12"/>
                </a:solidFill>
                <a:latin typeface="Arial"/>
                <a:cs typeface="Arial"/>
              </a:rPr>
              <a:t>Call-to-</a:t>
            </a: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Action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Would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be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interested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joining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event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learning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Roots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initiatives?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support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make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real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difference.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50" spc="-10" b="1">
                <a:solidFill>
                  <a:srgbClr val="237D12"/>
                </a:solidFill>
                <a:latin typeface="Arial"/>
                <a:cs typeface="Arial"/>
              </a:rPr>
              <a:t>Closing</a:t>
            </a:r>
            <a:endParaRPr sz="1450">
              <a:latin typeface="Arial"/>
              <a:cs typeface="Arial"/>
            </a:endParaRPr>
          </a:p>
          <a:p>
            <a:pPr marL="12700" marR="180975">
              <a:lnSpc>
                <a:spcPct val="104200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Caller: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Thank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much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&lt;NAME&gt;.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appreciate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time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interest.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Feel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free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visit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website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contact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&lt;NUMBER&gt;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details.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I’m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really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looking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forward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making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positive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changes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you!</a:t>
            </a:r>
            <a:endParaRPr sz="1450">
              <a:latin typeface="Arial"/>
              <a:cs typeface="Arial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9926399" y="1528749"/>
            <a:ext cx="0" cy="8251190"/>
          </a:xfrm>
          <a:custGeom>
            <a:avLst/>
            <a:gdLst/>
            <a:ahLst/>
            <a:cxnLst/>
            <a:rect l="l" t="t" r="r" b="b"/>
            <a:pathLst>
              <a:path w="0" h="8251190">
                <a:moveTo>
                  <a:pt x="0" y="0"/>
                </a:moveTo>
                <a:lnTo>
                  <a:pt x="0" y="8251057"/>
                </a:lnTo>
              </a:path>
            </a:pathLst>
          </a:custGeom>
          <a:ln w="20941">
            <a:solidFill>
              <a:srgbClr val="CCCC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741140" y="731780"/>
            <a:ext cx="141541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25" i="1">
                <a:solidFill>
                  <a:srgbClr val="237D12"/>
                </a:solidFill>
                <a:latin typeface="Arial"/>
                <a:cs typeface="Arial"/>
              </a:rPr>
              <a:t>Tools</a:t>
            </a:r>
            <a:r>
              <a:rPr dirty="0" sz="1450" spc="-5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50" i="1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dirty="0" sz="1450" spc="-5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Mobilize</a:t>
            </a:r>
            <a:endParaRPr sz="14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dirty="0" spc="-35"/>
              <a:t> </a:t>
            </a:r>
            <a:r>
              <a:rPr dirty="0" spc="-20"/>
              <a:t>Roots</a:t>
            </a:r>
            <a:r>
              <a:rPr dirty="0" spc="-30"/>
              <a:t> </a:t>
            </a:r>
            <a:r>
              <a:rPr dirty="0"/>
              <a:t>Community</a:t>
            </a:r>
            <a:r>
              <a:rPr dirty="0" spc="-30"/>
              <a:t> </a:t>
            </a:r>
            <a:r>
              <a:rPr dirty="0"/>
              <a:t>Action</a:t>
            </a:r>
            <a:r>
              <a:rPr dirty="0" spc="-30"/>
              <a:t> </a:t>
            </a:r>
            <a:r>
              <a:rPr dirty="0"/>
              <a:t>Toolkit</a:t>
            </a:r>
            <a:r>
              <a:rPr dirty="0" spc="-35"/>
              <a:t> </a:t>
            </a:r>
            <a:r>
              <a:rPr dirty="0" spc="-10"/>
              <a:t>Overview</a:t>
            </a:r>
          </a:p>
        </p:txBody>
      </p:sp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190"/>
              </a:spcBef>
            </a:pPr>
            <a:r>
              <a:rPr dirty="0" spc="-25"/>
              <a:t>32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Media</a:t>
            </a:r>
            <a:r>
              <a:rPr dirty="0" spc="35"/>
              <a:t> </a:t>
            </a:r>
            <a:r>
              <a:rPr dirty="0" spc="-10"/>
              <a:t>Scripts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5688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2025-03-28T16:12:41Z</dcterms:created>
  <dcterms:modified xsi:type="dcterms:W3CDTF">2025-03-28T16:12:41Z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