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spc="-35" dirty="0"/>
              <a:t> </a:t>
            </a:r>
            <a:r>
              <a:rPr spc="-20" dirty="0"/>
              <a:t>Roots</a:t>
            </a:r>
            <a:r>
              <a:rPr spc="-30" dirty="0"/>
              <a:t> </a:t>
            </a:r>
            <a:r>
              <a:rPr dirty="0"/>
              <a:t>Community</a:t>
            </a:r>
            <a:r>
              <a:rPr spc="-30" dirty="0"/>
              <a:t> </a:t>
            </a:r>
            <a:r>
              <a:rPr dirty="0"/>
              <a:t>Action</a:t>
            </a:r>
            <a:r>
              <a:rPr spc="-30" dirty="0"/>
              <a:t> </a:t>
            </a:r>
            <a:r>
              <a:rPr dirty="0"/>
              <a:t>Toolkit</a:t>
            </a:r>
            <a:r>
              <a:rPr spc="-35" dirty="0"/>
              <a:t> </a:t>
            </a:r>
            <a:r>
              <a:rPr spc="-10" dirty="0"/>
              <a:t>Overview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spc="-35" dirty="0"/>
              <a:t> </a:t>
            </a:r>
            <a:r>
              <a:rPr spc="-20" dirty="0"/>
              <a:t>Roots</a:t>
            </a:r>
            <a:r>
              <a:rPr spc="-30" dirty="0"/>
              <a:t> </a:t>
            </a:r>
            <a:r>
              <a:rPr dirty="0"/>
              <a:t>Community</a:t>
            </a:r>
            <a:r>
              <a:rPr spc="-30" dirty="0"/>
              <a:t> </a:t>
            </a:r>
            <a:r>
              <a:rPr dirty="0"/>
              <a:t>Action</a:t>
            </a:r>
            <a:r>
              <a:rPr spc="-30" dirty="0"/>
              <a:t> </a:t>
            </a:r>
            <a:r>
              <a:rPr dirty="0"/>
              <a:t>Toolkit</a:t>
            </a:r>
            <a:r>
              <a:rPr spc="-35" dirty="0"/>
              <a:t> </a:t>
            </a:r>
            <a:r>
              <a:rPr spc="-10" dirty="0"/>
              <a:t>Overview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spc="-35" dirty="0"/>
              <a:t> </a:t>
            </a:r>
            <a:r>
              <a:rPr spc="-20" dirty="0"/>
              <a:t>Roots</a:t>
            </a:r>
            <a:r>
              <a:rPr spc="-30" dirty="0"/>
              <a:t> </a:t>
            </a:r>
            <a:r>
              <a:rPr dirty="0"/>
              <a:t>Community</a:t>
            </a:r>
            <a:r>
              <a:rPr spc="-30" dirty="0"/>
              <a:t> </a:t>
            </a:r>
            <a:r>
              <a:rPr dirty="0"/>
              <a:t>Action</a:t>
            </a:r>
            <a:r>
              <a:rPr spc="-30" dirty="0"/>
              <a:t> </a:t>
            </a:r>
            <a:r>
              <a:rPr dirty="0"/>
              <a:t>Toolkit</a:t>
            </a:r>
            <a:r>
              <a:rPr spc="-35" dirty="0"/>
              <a:t> </a:t>
            </a:r>
            <a:r>
              <a:rPr spc="-10" dirty="0"/>
              <a:t>Overview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spc="-35" dirty="0"/>
              <a:t> </a:t>
            </a:r>
            <a:r>
              <a:rPr spc="-20" dirty="0"/>
              <a:t>Roots</a:t>
            </a:r>
            <a:r>
              <a:rPr spc="-30" dirty="0"/>
              <a:t> </a:t>
            </a:r>
            <a:r>
              <a:rPr dirty="0"/>
              <a:t>Community</a:t>
            </a:r>
            <a:r>
              <a:rPr spc="-30" dirty="0"/>
              <a:t> </a:t>
            </a:r>
            <a:r>
              <a:rPr dirty="0"/>
              <a:t>Action</a:t>
            </a:r>
            <a:r>
              <a:rPr spc="-30" dirty="0"/>
              <a:t> </a:t>
            </a:r>
            <a:r>
              <a:rPr dirty="0"/>
              <a:t>Toolkit</a:t>
            </a:r>
            <a:r>
              <a:rPr spc="-35" dirty="0"/>
              <a:t> </a:t>
            </a:r>
            <a:r>
              <a:rPr spc="-10" dirty="0"/>
              <a:t>Overview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spc="-35" dirty="0"/>
              <a:t> </a:t>
            </a:r>
            <a:r>
              <a:rPr spc="-20" dirty="0"/>
              <a:t>Roots</a:t>
            </a:r>
            <a:r>
              <a:rPr spc="-30" dirty="0"/>
              <a:t> </a:t>
            </a:r>
            <a:r>
              <a:rPr dirty="0"/>
              <a:t>Community</a:t>
            </a:r>
            <a:r>
              <a:rPr spc="-30" dirty="0"/>
              <a:t> </a:t>
            </a:r>
            <a:r>
              <a:rPr dirty="0"/>
              <a:t>Action</a:t>
            </a:r>
            <a:r>
              <a:rPr spc="-30" dirty="0"/>
              <a:t> </a:t>
            </a:r>
            <a:r>
              <a:rPr dirty="0"/>
              <a:t>Toolkit</a:t>
            </a:r>
            <a:r>
              <a:rPr spc="-35" dirty="0"/>
              <a:t> </a:t>
            </a:r>
            <a:r>
              <a:rPr spc="-10" dirty="0"/>
              <a:t>Overview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6282690" cy="11308715"/>
          </a:xfrm>
          <a:custGeom>
            <a:avLst/>
            <a:gdLst/>
            <a:ahLst/>
            <a:cxnLst/>
            <a:rect l="l" t="t" r="r" b="b"/>
            <a:pathLst>
              <a:path w="6282690" h="11308715">
                <a:moveTo>
                  <a:pt x="6282531" y="0"/>
                </a:moveTo>
                <a:lnTo>
                  <a:pt x="0" y="0"/>
                </a:lnTo>
                <a:lnTo>
                  <a:pt x="0" y="11308556"/>
                </a:lnTo>
                <a:lnTo>
                  <a:pt x="6282531" y="11308556"/>
                </a:lnTo>
                <a:lnTo>
                  <a:pt x="6282531" y="0"/>
                </a:lnTo>
                <a:close/>
              </a:path>
            </a:pathLst>
          </a:custGeom>
          <a:solidFill>
            <a:srgbClr val="F5F5F5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58167" y="9936790"/>
            <a:ext cx="2300899" cy="61360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41203" y="1110824"/>
            <a:ext cx="1505585" cy="4781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50" b="1" i="0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7023734" y="10345937"/>
            <a:ext cx="4340859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spc="-35" dirty="0"/>
              <a:t> </a:t>
            </a:r>
            <a:r>
              <a:rPr spc="-20" dirty="0"/>
              <a:t>Roots</a:t>
            </a:r>
            <a:r>
              <a:rPr spc="-30" dirty="0"/>
              <a:t> </a:t>
            </a:r>
            <a:r>
              <a:rPr dirty="0"/>
              <a:t>Community</a:t>
            </a:r>
            <a:r>
              <a:rPr spc="-30" dirty="0"/>
              <a:t> </a:t>
            </a:r>
            <a:r>
              <a:rPr dirty="0"/>
              <a:t>Action</a:t>
            </a:r>
            <a:r>
              <a:rPr spc="-30" dirty="0"/>
              <a:t> </a:t>
            </a:r>
            <a:r>
              <a:rPr dirty="0"/>
              <a:t>Toolkit</a:t>
            </a:r>
            <a:r>
              <a:rPr spc="-35" dirty="0"/>
              <a:t> </a:t>
            </a:r>
            <a:r>
              <a:rPr spc="-10" dirty="0"/>
              <a:t>Overview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9158542" y="10345937"/>
            <a:ext cx="239394" cy="266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50" b="0" i="1">
                <a:solidFill>
                  <a:srgbClr val="237D12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90"/>
              </a:spcBef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spreadingroots.org/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spreadingroots.org/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41744" y="728379"/>
            <a:ext cx="10061575" cy="9218930"/>
          </a:xfrm>
          <a:prstGeom prst="rect">
            <a:avLst/>
          </a:prstGeom>
        </p:spPr>
        <p:txBody>
          <a:bodyPr vert="horz" wrap="square" lIns="0" tIns="57785" rIns="0" bIns="0" rtlCol="0">
            <a:spAutoFit/>
          </a:bodyPr>
          <a:lstStyle/>
          <a:p>
            <a:pPr marL="69215">
              <a:lnSpc>
                <a:spcPct val="100000"/>
              </a:lnSpc>
              <a:spcBef>
                <a:spcPts val="455"/>
              </a:spcBef>
            </a:pPr>
            <a:r>
              <a:rPr sz="1450" spc="60" dirty="0">
                <a:solidFill>
                  <a:srgbClr val="237D12"/>
                </a:solidFill>
                <a:latin typeface="Arial"/>
                <a:cs typeface="Arial"/>
              </a:rPr>
              <a:t>Mental</a:t>
            </a:r>
            <a:r>
              <a:rPr sz="1450" spc="-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40" dirty="0">
                <a:solidFill>
                  <a:srgbClr val="237D12"/>
                </a:solidFill>
                <a:latin typeface="Arial"/>
                <a:cs typeface="Arial"/>
              </a:rPr>
              <a:t>Health</a:t>
            </a:r>
            <a:endParaRPr sz="1450">
              <a:latin typeface="Arial"/>
              <a:cs typeface="Arial"/>
            </a:endParaRPr>
          </a:p>
          <a:p>
            <a:pPr marL="69215" marR="5080">
              <a:lnSpc>
                <a:spcPct val="101499"/>
              </a:lnSpc>
              <a:spcBef>
                <a:spcPts val="430"/>
              </a:spcBef>
            </a:pPr>
            <a:r>
              <a:rPr sz="1950" spc="-100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plant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seeds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5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healing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hope,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so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communities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grow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into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vibrant,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inclusive,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9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mentally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resilient</a:t>
            </a:r>
            <a:r>
              <a:rPr sz="19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places.</a:t>
            </a:r>
            <a:endParaRPr sz="1950">
              <a:latin typeface="Arial"/>
              <a:cs typeface="Arial"/>
            </a:endParaRPr>
          </a:p>
          <a:p>
            <a:pPr marL="50165">
              <a:lnSpc>
                <a:spcPct val="100000"/>
              </a:lnSpc>
              <a:spcBef>
                <a:spcPts val="2039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Physical</a:t>
            </a:r>
            <a:r>
              <a:rPr sz="1450" spc="19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Health</a:t>
            </a:r>
            <a:endParaRPr sz="1450">
              <a:latin typeface="Arial"/>
              <a:cs typeface="Arial"/>
            </a:endParaRPr>
          </a:p>
          <a:p>
            <a:pPr marL="50800" marR="137160">
              <a:lnSpc>
                <a:spcPct val="101499"/>
              </a:lnSpc>
              <a:spcBef>
                <a:spcPts val="430"/>
              </a:spcBef>
            </a:pPr>
            <a:r>
              <a:rPr sz="1950" spc="-100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champion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value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5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urban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trees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spaces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as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invaluable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parts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95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living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25" dirty="0">
                <a:solidFill>
                  <a:srgbClr val="4D4D4D"/>
                </a:solidFill>
                <a:latin typeface="Arial"/>
                <a:cs typeface="Arial"/>
              </a:rPr>
              <a:t>an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active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healthy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lifestyle.</a:t>
            </a:r>
            <a:endParaRPr sz="1950">
              <a:latin typeface="Arial"/>
              <a:cs typeface="Arial"/>
            </a:endParaRPr>
          </a:p>
          <a:p>
            <a:pPr marL="31115">
              <a:lnSpc>
                <a:spcPct val="100000"/>
              </a:lnSpc>
              <a:spcBef>
                <a:spcPts val="2045"/>
              </a:spcBef>
            </a:pPr>
            <a:r>
              <a:rPr sz="1450" spc="45" dirty="0">
                <a:solidFill>
                  <a:srgbClr val="237D12"/>
                </a:solidFill>
                <a:latin typeface="Arial"/>
                <a:cs typeface="Arial"/>
              </a:rPr>
              <a:t>Community</a:t>
            </a:r>
            <a:r>
              <a:rPr sz="1450" spc="1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Well-</a:t>
            </a:r>
            <a:r>
              <a:rPr sz="1450" spc="-20" dirty="0">
                <a:solidFill>
                  <a:srgbClr val="237D12"/>
                </a:solidFill>
                <a:latin typeface="Arial"/>
                <a:cs typeface="Arial"/>
              </a:rPr>
              <a:t>Being</a:t>
            </a:r>
            <a:endParaRPr sz="1450">
              <a:latin typeface="Arial"/>
              <a:cs typeface="Arial"/>
            </a:endParaRPr>
          </a:p>
          <a:p>
            <a:pPr marL="31750" marR="989965">
              <a:lnSpc>
                <a:spcPct val="101499"/>
              </a:lnSpc>
              <a:spcBef>
                <a:spcPts val="430"/>
              </a:spcBef>
            </a:pPr>
            <a:r>
              <a:rPr sz="1950" spc="-100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create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 a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sense </a:t>
            </a:r>
            <a:r>
              <a:rPr sz="1950" spc="105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 belonging,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joy,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 and hope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by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growing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spaces </a:t>
            </a:r>
            <a:r>
              <a:rPr sz="1950" spc="95" dirty="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25" dirty="0">
                <a:solidFill>
                  <a:srgbClr val="4D4D4D"/>
                </a:solidFill>
                <a:latin typeface="Arial"/>
                <a:cs typeface="Arial"/>
              </a:rPr>
              <a:t>are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cherished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by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connected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9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engaged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community.</a:t>
            </a:r>
            <a:endParaRPr sz="1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39"/>
              </a:spcBef>
            </a:pPr>
            <a:r>
              <a:rPr sz="1450" spc="10" dirty="0">
                <a:solidFill>
                  <a:srgbClr val="237D12"/>
                </a:solidFill>
                <a:latin typeface="Arial"/>
                <a:cs typeface="Arial"/>
              </a:rPr>
              <a:t>Ecological</a:t>
            </a:r>
            <a:r>
              <a:rPr sz="1450" spc="21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Resilience</a:t>
            </a:r>
            <a:endParaRPr sz="1450">
              <a:latin typeface="Arial"/>
              <a:cs typeface="Arial"/>
            </a:endParaRPr>
          </a:p>
          <a:p>
            <a:pPr marL="12700" marR="91440">
              <a:lnSpc>
                <a:spcPct val="101499"/>
              </a:lnSpc>
              <a:spcBef>
                <a:spcPts val="430"/>
              </a:spcBef>
            </a:pPr>
            <a:r>
              <a:rPr sz="1950" spc="-100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grow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communities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95" dirty="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thrive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balance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85" dirty="0">
                <a:solidFill>
                  <a:srgbClr val="4D4D4D"/>
                </a:solidFill>
                <a:latin typeface="Arial"/>
                <a:cs typeface="Arial"/>
              </a:rPr>
              <a:t>with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nature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prosper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through</a:t>
            </a:r>
            <a:r>
              <a:rPr sz="1950" spc="5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sustainable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practices,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so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0" dirty="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we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build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90" dirty="0">
                <a:solidFill>
                  <a:srgbClr val="4D4D4D"/>
                </a:solidFill>
                <a:latin typeface="Arial"/>
                <a:cs typeface="Arial"/>
              </a:rPr>
              <a:t>better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95" dirty="0">
                <a:solidFill>
                  <a:srgbClr val="4D4D4D"/>
                </a:solidFill>
                <a:latin typeface="Arial"/>
                <a:cs typeface="Arial"/>
              </a:rPr>
              <a:t>future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5" dirty="0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ourselves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planet.</a:t>
            </a:r>
            <a:endParaRPr sz="1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45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Economic</a:t>
            </a:r>
            <a:r>
              <a:rPr sz="1450" spc="15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Resilience</a:t>
            </a:r>
            <a:endParaRPr sz="1450">
              <a:latin typeface="Arial"/>
              <a:cs typeface="Arial"/>
            </a:endParaRPr>
          </a:p>
          <a:p>
            <a:pPr marL="12700" marR="783590">
              <a:lnSpc>
                <a:spcPct val="101499"/>
              </a:lnSpc>
              <a:spcBef>
                <a:spcPts val="425"/>
              </a:spcBef>
            </a:pPr>
            <a:r>
              <a:rPr sz="1950" spc="-100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create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sustainable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economic</a:t>
            </a:r>
            <a:r>
              <a:rPr sz="19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futures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through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9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power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5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connection</a:t>
            </a:r>
            <a:r>
              <a:rPr sz="19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9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the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vibrancy</a:t>
            </a:r>
            <a:r>
              <a:rPr sz="19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5" dirty="0">
                <a:solidFill>
                  <a:srgbClr val="4D4D4D"/>
                </a:solidFill>
                <a:latin typeface="Arial"/>
                <a:cs typeface="Arial"/>
              </a:rPr>
              <a:t>of </a:t>
            </a:r>
            <a:r>
              <a:rPr sz="1950" spc="40" dirty="0">
                <a:solidFill>
                  <a:srgbClr val="4D4D4D"/>
                </a:solidFill>
                <a:latin typeface="Arial"/>
                <a:cs typeface="Arial"/>
              </a:rPr>
              <a:t>nature</a:t>
            </a:r>
            <a:endParaRPr sz="1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45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Youth</a:t>
            </a:r>
            <a:r>
              <a:rPr sz="1450" spc="-2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85" dirty="0">
                <a:solidFill>
                  <a:srgbClr val="237D12"/>
                </a:solidFill>
                <a:latin typeface="Arial"/>
                <a:cs typeface="Arial"/>
              </a:rPr>
              <a:t>&amp;</a:t>
            </a:r>
            <a:r>
              <a:rPr sz="1450" spc="-2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Education</a:t>
            </a:r>
            <a:endParaRPr sz="1450">
              <a:latin typeface="Arial"/>
              <a:cs typeface="Arial"/>
            </a:endParaRPr>
          </a:p>
          <a:p>
            <a:pPr marL="12700" marR="252095">
              <a:lnSpc>
                <a:spcPct val="101499"/>
              </a:lnSpc>
              <a:spcBef>
                <a:spcPts val="430"/>
              </a:spcBef>
            </a:pPr>
            <a:r>
              <a:rPr sz="1950" spc="-100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inspire,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educate,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empower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young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people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through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wonders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5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urban </a:t>
            </a:r>
            <a:r>
              <a:rPr sz="1950" spc="85" dirty="0">
                <a:solidFill>
                  <a:srgbClr val="4D4D4D"/>
                </a:solidFill>
                <a:latin typeface="Arial"/>
                <a:cs typeface="Arial"/>
              </a:rPr>
              <a:t>forestry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so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0" dirty="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they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95" dirty="0">
                <a:solidFill>
                  <a:srgbClr val="4D4D4D"/>
                </a:solidFill>
                <a:latin typeface="Arial"/>
                <a:cs typeface="Arial"/>
              </a:rPr>
              <a:t>will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be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connected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95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today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become</a:t>
            </a:r>
            <a:r>
              <a:rPr sz="19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the 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environmental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stewards</a:t>
            </a:r>
            <a:r>
              <a:rPr sz="19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5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19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tomorrow.</a:t>
            </a:r>
            <a:endParaRPr sz="19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045"/>
              </a:spcBef>
            </a:pP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National</a:t>
            </a:r>
            <a:endParaRPr sz="1450">
              <a:latin typeface="Arial"/>
              <a:cs typeface="Arial"/>
            </a:endParaRPr>
          </a:p>
          <a:p>
            <a:pPr marL="12700" marR="320040">
              <a:lnSpc>
                <a:spcPct val="101499"/>
              </a:lnSpc>
              <a:spcBef>
                <a:spcPts val="425"/>
              </a:spcBef>
            </a:pPr>
            <a:r>
              <a:rPr sz="1950" spc="-100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foster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sustainable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vibrant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urban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ecosystems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create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resilient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9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inclusive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 spaces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where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70" dirty="0">
                <a:solidFill>
                  <a:srgbClr val="4D4D4D"/>
                </a:solidFill>
                <a:latin typeface="Arial"/>
                <a:cs typeface="Arial"/>
              </a:rPr>
              <a:t>benefits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5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trees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nature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are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accessible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95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9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20" dirty="0">
                <a:solidFill>
                  <a:srgbClr val="4D4D4D"/>
                </a:solidFill>
                <a:latin typeface="Arial"/>
                <a:cs typeface="Arial"/>
              </a:rPr>
              <a:t>all.</a:t>
            </a:r>
            <a:endParaRPr sz="1950">
              <a:latin typeface="Arial"/>
              <a:cs typeface="Arial"/>
            </a:endParaRPr>
          </a:p>
          <a:p>
            <a:pPr marL="22860">
              <a:lnSpc>
                <a:spcPct val="100000"/>
              </a:lnSpc>
              <a:spcBef>
                <a:spcPts val="2050"/>
              </a:spcBef>
            </a:pP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National</a:t>
            </a:r>
            <a:endParaRPr sz="1450">
              <a:latin typeface="Arial"/>
              <a:cs typeface="Arial"/>
            </a:endParaRPr>
          </a:p>
          <a:p>
            <a:pPr marL="23495" marR="462280">
              <a:lnSpc>
                <a:spcPct val="101499"/>
              </a:lnSpc>
              <a:spcBef>
                <a:spcPts val="425"/>
              </a:spcBef>
            </a:pPr>
            <a:r>
              <a:rPr sz="1950" spc="-100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foster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80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85" dirty="0">
                <a:solidFill>
                  <a:srgbClr val="4D4D4D"/>
                </a:solidFill>
                <a:latin typeface="Arial"/>
                <a:cs typeface="Arial"/>
              </a:rPr>
              <a:t>growth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preservation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5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natural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spaces</a:t>
            </a:r>
            <a:r>
              <a:rPr sz="19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0" dirty="0">
                <a:solidFill>
                  <a:srgbClr val="4D4D4D"/>
                </a:solidFill>
                <a:latin typeface="Arial"/>
                <a:cs typeface="Arial"/>
              </a:rPr>
              <a:t>while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actively</a:t>
            </a:r>
            <a:r>
              <a:rPr sz="1950" spc="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35" dirty="0">
                <a:solidFill>
                  <a:srgbClr val="4D4D4D"/>
                </a:solidFill>
                <a:latin typeface="Arial"/>
                <a:cs typeface="Arial"/>
              </a:rPr>
              <a:t>engaging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95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45" dirty="0">
                <a:solidFill>
                  <a:srgbClr val="4D4D4D"/>
                </a:solidFill>
                <a:latin typeface="Arial"/>
                <a:cs typeface="Arial"/>
              </a:rPr>
              <a:t>empowering</a:t>
            </a:r>
            <a:r>
              <a:rPr sz="195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dirty="0">
                <a:solidFill>
                  <a:srgbClr val="4D4D4D"/>
                </a:solidFill>
                <a:latin typeface="Arial"/>
                <a:cs typeface="Arial"/>
              </a:rPr>
              <a:t>every</a:t>
            </a:r>
            <a:r>
              <a:rPr sz="195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60" dirty="0">
                <a:solidFill>
                  <a:srgbClr val="4D4D4D"/>
                </a:solidFill>
                <a:latin typeface="Arial"/>
                <a:cs typeface="Arial"/>
              </a:rPr>
              <a:t>member</a:t>
            </a:r>
            <a:r>
              <a:rPr sz="195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105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195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55" dirty="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sz="195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950" spc="-10" dirty="0">
                <a:solidFill>
                  <a:srgbClr val="4D4D4D"/>
                </a:solidFill>
                <a:latin typeface="Arial"/>
                <a:cs typeface="Arial"/>
              </a:rPr>
              <a:t>community.</a:t>
            </a:r>
            <a:endParaRPr sz="195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spc="-35" dirty="0"/>
              <a:t> </a:t>
            </a:r>
            <a:r>
              <a:rPr spc="-20" dirty="0"/>
              <a:t>Roots</a:t>
            </a:r>
            <a:r>
              <a:rPr spc="-30" dirty="0"/>
              <a:t> </a:t>
            </a:r>
            <a:r>
              <a:rPr dirty="0"/>
              <a:t>Community</a:t>
            </a:r>
            <a:r>
              <a:rPr spc="-30" dirty="0"/>
              <a:t> </a:t>
            </a:r>
            <a:r>
              <a:rPr dirty="0"/>
              <a:t>Action</a:t>
            </a:r>
            <a:r>
              <a:rPr spc="-30" dirty="0"/>
              <a:t> </a:t>
            </a:r>
            <a:r>
              <a:rPr dirty="0"/>
              <a:t>Toolkit</a:t>
            </a:r>
            <a:r>
              <a:rPr spc="-35" dirty="0"/>
              <a:t> </a:t>
            </a:r>
            <a:r>
              <a:rPr spc="-10" dirty="0"/>
              <a:t>Overview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25" dirty="0"/>
              <a:t>9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41203" y="654428"/>
            <a:ext cx="4842510" cy="8383905"/>
          </a:xfrm>
          <a:prstGeom prst="rect">
            <a:avLst/>
          </a:prstGeom>
        </p:spPr>
        <p:txBody>
          <a:bodyPr vert="horz" wrap="square" lIns="0" tIns="9334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735"/>
              </a:spcBef>
            </a:pPr>
            <a:r>
              <a:rPr sz="1450" i="1" spc="-25" dirty="0">
                <a:solidFill>
                  <a:srgbClr val="237D12"/>
                </a:solidFill>
                <a:latin typeface="Arial"/>
                <a:cs typeface="Arial"/>
              </a:rPr>
              <a:t>Tools</a:t>
            </a:r>
            <a:r>
              <a:rPr sz="1450" i="1" spc="-4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50" dirty="0">
                <a:solidFill>
                  <a:srgbClr val="237D12"/>
                </a:solidFill>
                <a:latin typeface="Arial"/>
                <a:cs typeface="Arial"/>
              </a:rPr>
              <a:t>to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Name</a:t>
            </a:r>
            <a:r>
              <a:rPr sz="1450" i="1" spc="-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30" dirty="0">
                <a:solidFill>
                  <a:srgbClr val="237D12"/>
                </a:solidFill>
                <a:latin typeface="Arial"/>
                <a:cs typeface="Arial"/>
              </a:rPr>
              <a:t>Your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Initiative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and</a:t>
            </a:r>
            <a:r>
              <a:rPr sz="1450" i="1" spc="-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Share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30" dirty="0">
                <a:solidFill>
                  <a:srgbClr val="237D12"/>
                </a:solidFill>
                <a:latin typeface="Arial"/>
                <a:cs typeface="Arial"/>
              </a:rPr>
              <a:t>Your</a:t>
            </a:r>
            <a:r>
              <a:rPr sz="1450" i="1" spc="-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10" dirty="0">
                <a:solidFill>
                  <a:srgbClr val="237D12"/>
                </a:solidFill>
                <a:latin typeface="Arial"/>
                <a:cs typeface="Arial"/>
              </a:rPr>
              <a:t>Goals</a:t>
            </a:r>
            <a:endParaRPr sz="145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1235"/>
              </a:spcBef>
            </a:pPr>
            <a:r>
              <a:rPr sz="2950" b="1" spc="-45" dirty="0">
                <a:solidFill>
                  <a:srgbClr val="237D12"/>
                </a:solidFill>
                <a:latin typeface="Arial"/>
                <a:cs typeface="Arial"/>
              </a:rPr>
              <a:t>Mission</a:t>
            </a:r>
            <a:r>
              <a:rPr sz="2950" b="1" spc="-16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2950" b="1" spc="35" dirty="0">
                <a:solidFill>
                  <a:srgbClr val="237D12"/>
                </a:solidFill>
                <a:latin typeface="Arial"/>
                <a:cs typeface="Arial"/>
              </a:rPr>
              <a:t>Statements</a:t>
            </a:r>
            <a:endParaRPr sz="2950">
              <a:latin typeface="Arial"/>
              <a:cs typeface="Arial"/>
            </a:endParaRPr>
          </a:p>
          <a:p>
            <a:pPr marL="12700" marR="106045" algn="just">
              <a:lnSpc>
                <a:spcPct val="104200"/>
              </a:lnSpc>
              <a:spcBef>
                <a:spcPts val="1770"/>
              </a:spcBef>
            </a:pP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mission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statement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serves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as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foundational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element 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sz="1450" spc="1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sz="14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initiative,</a:t>
            </a:r>
            <a:r>
              <a:rPr sz="14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providing</a:t>
            </a:r>
            <a:r>
              <a:rPr sz="14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direction,</a:t>
            </a:r>
            <a:r>
              <a:rPr sz="1450" spc="1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inspiration,</a:t>
            </a:r>
            <a:r>
              <a:rPr sz="14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50" dirty="0">
                <a:solidFill>
                  <a:srgbClr val="4D4D4D"/>
                </a:solidFill>
                <a:latin typeface="Arial"/>
                <a:cs typeface="Arial"/>
              </a:rPr>
              <a:t>a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shared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sense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purpose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is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essential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sustained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success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positive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impact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community.</a:t>
            </a:r>
            <a:endParaRPr sz="1450">
              <a:latin typeface="Arial"/>
              <a:cs typeface="Arial"/>
            </a:endParaRPr>
          </a:p>
          <a:p>
            <a:pPr marL="12700" marR="116205">
              <a:lnSpc>
                <a:spcPct val="104200"/>
              </a:lnSpc>
              <a:spcBef>
                <a:spcPts val="990"/>
              </a:spcBef>
            </a:pP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When</a:t>
            </a:r>
            <a:r>
              <a:rPr sz="145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crafting,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90" dirty="0">
                <a:solidFill>
                  <a:srgbClr val="4D4D4D"/>
                </a:solidFill>
                <a:latin typeface="Arial"/>
                <a:cs typeface="Arial"/>
              </a:rPr>
              <a:t>it</a:t>
            </a:r>
            <a:r>
              <a:rPr sz="145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may be</a:t>
            </a:r>
            <a:r>
              <a:rPr sz="145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helpful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45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segment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according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benefits,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determine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which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one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resonates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most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with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your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community,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develop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ideas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from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there.</a:t>
            </a:r>
            <a:endParaRPr sz="1450">
              <a:latin typeface="Arial"/>
              <a:cs typeface="Arial"/>
            </a:endParaRPr>
          </a:p>
          <a:p>
            <a:pPr marL="12700" marR="11430">
              <a:lnSpc>
                <a:spcPct val="104200"/>
              </a:lnSpc>
              <a:spcBef>
                <a:spcPts val="990"/>
              </a:spcBef>
            </a:pPr>
            <a:r>
              <a:rPr sz="1450" b="1" spc="-20" dirty="0">
                <a:solidFill>
                  <a:srgbClr val="237D12"/>
                </a:solidFill>
                <a:latin typeface="Arial"/>
                <a:cs typeface="Arial"/>
              </a:rPr>
              <a:t>Physical</a:t>
            </a:r>
            <a:r>
              <a:rPr sz="1450" b="1" spc="1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b="1" dirty="0">
                <a:solidFill>
                  <a:srgbClr val="237D12"/>
                </a:solidFill>
                <a:latin typeface="Arial"/>
                <a:cs typeface="Arial"/>
              </a:rPr>
              <a:t>Health:</a:t>
            </a:r>
            <a:r>
              <a:rPr sz="1450" b="1" spc="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overall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well-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being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an</a:t>
            </a:r>
            <a:r>
              <a:rPr sz="1450" spc="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individual’s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body</a:t>
            </a:r>
            <a:r>
              <a:rPr sz="14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its</a:t>
            </a:r>
            <a:r>
              <a:rPr sz="14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proper</a:t>
            </a:r>
            <a:r>
              <a:rPr sz="14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functioning.</a:t>
            </a:r>
            <a:endParaRPr sz="1450">
              <a:latin typeface="Arial"/>
              <a:cs typeface="Arial"/>
            </a:endParaRPr>
          </a:p>
          <a:p>
            <a:pPr marL="12700" marR="367030">
              <a:lnSpc>
                <a:spcPct val="104200"/>
              </a:lnSpc>
              <a:spcBef>
                <a:spcPts val="990"/>
              </a:spcBef>
            </a:pPr>
            <a:r>
              <a:rPr sz="1450" b="1" dirty="0">
                <a:solidFill>
                  <a:srgbClr val="237D12"/>
                </a:solidFill>
                <a:latin typeface="Arial"/>
                <a:cs typeface="Arial"/>
              </a:rPr>
              <a:t>Mental</a:t>
            </a:r>
            <a:r>
              <a:rPr sz="1450" b="1" spc="9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b="1" dirty="0">
                <a:solidFill>
                  <a:srgbClr val="237D12"/>
                </a:solidFill>
                <a:latin typeface="Arial"/>
                <a:cs typeface="Arial"/>
              </a:rPr>
              <a:t>Health:</a:t>
            </a:r>
            <a:r>
              <a:rPr sz="1450" b="1" spc="9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person’s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emotional,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psychological,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social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well-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being.</a:t>
            </a:r>
            <a:endParaRPr sz="1450">
              <a:latin typeface="Arial"/>
              <a:cs typeface="Arial"/>
            </a:endParaRPr>
          </a:p>
          <a:p>
            <a:pPr marL="12700" marR="173990">
              <a:lnSpc>
                <a:spcPct val="104200"/>
              </a:lnSpc>
              <a:spcBef>
                <a:spcPts val="990"/>
              </a:spcBef>
            </a:pPr>
            <a:r>
              <a:rPr sz="1450" b="1" dirty="0">
                <a:solidFill>
                  <a:srgbClr val="237D12"/>
                </a:solidFill>
                <a:latin typeface="Arial"/>
                <a:cs typeface="Arial"/>
              </a:rPr>
              <a:t>Community</a:t>
            </a:r>
            <a:r>
              <a:rPr sz="1450" b="1" spc="6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b="1" dirty="0">
                <a:solidFill>
                  <a:srgbClr val="237D12"/>
                </a:solidFill>
                <a:latin typeface="Arial"/>
                <a:cs typeface="Arial"/>
              </a:rPr>
              <a:t>Well-</a:t>
            </a:r>
            <a:r>
              <a:rPr sz="1450" b="1" spc="-35" dirty="0">
                <a:solidFill>
                  <a:srgbClr val="237D12"/>
                </a:solidFill>
                <a:latin typeface="Arial"/>
                <a:cs typeface="Arial"/>
              </a:rPr>
              <a:t>Being:</a:t>
            </a:r>
            <a:r>
              <a:rPr sz="1450" b="1" spc="8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overall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health,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happiness,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-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prosperity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or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-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group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people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living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particular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geographic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0" dirty="0">
                <a:solidFill>
                  <a:srgbClr val="4D4D4D"/>
                </a:solidFill>
                <a:latin typeface="Arial"/>
                <a:cs typeface="Arial"/>
              </a:rPr>
              <a:t>area.</a:t>
            </a:r>
            <a:endParaRPr sz="1450">
              <a:latin typeface="Arial"/>
              <a:cs typeface="Arial"/>
            </a:endParaRPr>
          </a:p>
          <a:p>
            <a:pPr marL="12700" marR="310515">
              <a:lnSpc>
                <a:spcPct val="104200"/>
              </a:lnSpc>
              <a:spcBef>
                <a:spcPts val="990"/>
              </a:spcBef>
            </a:pPr>
            <a:r>
              <a:rPr sz="1450" b="1" spc="-35" dirty="0">
                <a:solidFill>
                  <a:srgbClr val="237D12"/>
                </a:solidFill>
                <a:latin typeface="Arial"/>
                <a:cs typeface="Arial"/>
              </a:rPr>
              <a:t>Economic</a:t>
            </a:r>
            <a:r>
              <a:rPr sz="1450" b="1" spc="-2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b="1" spc="50" dirty="0">
                <a:solidFill>
                  <a:srgbClr val="237D12"/>
                </a:solidFill>
                <a:latin typeface="Arial"/>
                <a:cs typeface="Arial"/>
              </a:rPr>
              <a:t>&amp;</a:t>
            </a:r>
            <a:r>
              <a:rPr sz="1450" b="1" spc="-1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b="1" spc="-20" dirty="0">
                <a:solidFill>
                  <a:srgbClr val="237D12"/>
                </a:solidFill>
                <a:latin typeface="Arial"/>
                <a:cs typeface="Arial"/>
              </a:rPr>
              <a:t>Ecological</a:t>
            </a:r>
            <a:r>
              <a:rPr sz="1450" b="1" spc="-1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b="1" spc="-25" dirty="0">
                <a:solidFill>
                  <a:srgbClr val="237D12"/>
                </a:solidFill>
                <a:latin typeface="Arial"/>
                <a:cs typeface="Arial"/>
              </a:rPr>
              <a:t>Resilience:</a:t>
            </a:r>
            <a:r>
              <a:rPr sz="1450" b="1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 system’s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ability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withstand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recover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from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economic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shocks,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4200"/>
              </a:lnSpc>
              <a:spcBef>
                <a:spcPts val="5"/>
              </a:spcBef>
            </a:pP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disruptions,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or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stressors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an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ecosystem’s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capacity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to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absorb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disturbances,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adapt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to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change,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reorganize,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25" dirty="0">
                <a:solidFill>
                  <a:srgbClr val="4D4D4D"/>
                </a:solidFill>
                <a:latin typeface="Arial"/>
                <a:cs typeface="Arial"/>
              </a:rPr>
              <a:t>and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restore</a:t>
            </a:r>
            <a:r>
              <a:rPr sz="1450" spc="2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itself</a:t>
            </a:r>
            <a:endParaRPr sz="1450">
              <a:latin typeface="Arial"/>
              <a:cs typeface="Arial"/>
            </a:endParaRPr>
          </a:p>
          <a:p>
            <a:pPr marL="12700" marR="158115">
              <a:lnSpc>
                <a:spcPct val="104200"/>
              </a:lnSpc>
              <a:spcBef>
                <a:spcPts val="990"/>
              </a:spcBef>
            </a:pPr>
            <a:r>
              <a:rPr sz="1450" b="1" spc="-35" dirty="0">
                <a:solidFill>
                  <a:srgbClr val="237D12"/>
                </a:solidFill>
                <a:latin typeface="Arial"/>
                <a:cs typeface="Arial"/>
              </a:rPr>
              <a:t>Youth</a:t>
            </a:r>
            <a:r>
              <a:rPr sz="1450" b="1" spc="-2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b="1" spc="50" dirty="0">
                <a:solidFill>
                  <a:srgbClr val="237D12"/>
                </a:solidFill>
                <a:latin typeface="Arial"/>
                <a:cs typeface="Arial"/>
              </a:rPr>
              <a:t>&amp;</a:t>
            </a:r>
            <a:r>
              <a:rPr sz="1450" b="1" spc="-1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b="1" spc="-30" dirty="0">
                <a:solidFill>
                  <a:srgbClr val="237D12"/>
                </a:solidFill>
                <a:latin typeface="Arial"/>
                <a:cs typeface="Arial"/>
              </a:rPr>
              <a:t>Education:</a:t>
            </a:r>
            <a:r>
              <a:rPr sz="1450" b="1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shaping</a:t>
            </a:r>
            <a:r>
              <a:rPr sz="1450" spc="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future,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fostering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personal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growth,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contributing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well-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being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 of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families,</a:t>
            </a:r>
            <a:r>
              <a:rPr sz="1450" spc="1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communities,</a:t>
            </a:r>
            <a:r>
              <a:rPr sz="1450" spc="1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1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35" dirty="0">
                <a:solidFill>
                  <a:srgbClr val="4D4D4D"/>
                </a:solidFill>
                <a:latin typeface="Arial"/>
                <a:cs typeface="Arial"/>
              </a:rPr>
              <a:t>society</a:t>
            </a:r>
            <a:endParaRPr sz="1450">
              <a:latin typeface="Arial"/>
              <a:cs typeface="Arial"/>
            </a:endParaRPr>
          </a:p>
          <a:p>
            <a:pPr marL="12700" marR="48260">
              <a:lnSpc>
                <a:spcPct val="104200"/>
              </a:lnSpc>
              <a:spcBef>
                <a:spcPts val="990"/>
              </a:spcBef>
            </a:pP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guidance,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here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are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several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options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sz="1450" spc="9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again</a:t>
            </a:r>
            <a:r>
              <a:rPr sz="1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speak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450" spc="-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primary</a:t>
            </a:r>
            <a:r>
              <a:rPr sz="14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benefits</a:t>
            </a:r>
            <a:r>
              <a:rPr sz="1450" spc="-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14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promoting</a:t>
            </a:r>
            <a:r>
              <a:rPr sz="14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-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protecting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trees,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green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spaces,</a:t>
            </a:r>
            <a:r>
              <a:rPr sz="1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1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nature.</a:t>
            </a:r>
            <a:endParaRPr sz="1450">
              <a:latin typeface="Arial"/>
              <a:cs typeface="Arial"/>
            </a:endParaRPr>
          </a:p>
          <a:p>
            <a:pPr marL="12700" marR="542925">
              <a:lnSpc>
                <a:spcPct val="104200"/>
              </a:lnSpc>
              <a:spcBef>
                <a:spcPts val="990"/>
              </a:spcBef>
            </a:pPr>
            <a:r>
              <a:rPr sz="1450" spc="-40" dirty="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download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these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examples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website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at</a:t>
            </a:r>
            <a:r>
              <a:rPr sz="1450" spc="-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u="heavy" spc="-10" dirty="0">
                <a:solidFill>
                  <a:srgbClr val="356889"/>
                </a:solidFill>
                <a:uFill>
                  <a:solidFill>
                    <a:srgbClr val="356889"/>
                  </a:solidFill>
                </a:uFill>
                <a:latin typeface="Arial"/>
                <a:cs typeface="Arial"/>
                <a:hlinkClick r:id="rId2"/>
              </a:rPr>
              <a:t>spreadingroots.org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.</a:t>
            </a:r>
            <a:endParaRPr sz="14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47291" y="1211455"/>
            <a:ext cx="4146550" cy="151638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450" spc="60" dirty="0">
                <a:solidFill>
                  <a:srgbClr val="237D12"/>
                </a:solidFill>
                <a:latin typeface="Arial"/>
                <a:cs typeface="Arial"/>
              </a:rPr>
              <a:t>Mental</a:t>
            </a:r>
            <a:r>
              <a:rPr sz="1450" spc="-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40" dirty="0">
                <a:solidFill>
                  <a:srgbClr val="237D12"/>
                </a:solidFill>
                <a:latin typeface="Arial"/>
                <a:cs typeface="Arial"/>
              </a:rPr>
              <a:t>Health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7900"/>
              </a:lnSpc>
              <a:spcBef>
                <a:spcPts val="200"/>
              </a:spcBef>
            </a:pP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Fostering</a:t>
            </a:r>
            <a:r>
              <a:rPr sz="2450" spc="29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resilience. </a:t>
            </a:r>
            <a:r>
              <a:rPr sz="2450" spc="90" dirty="0">
                <a:solidFill>
                  <a:srgbClr val="4D4D4D"/>
                </a:solidFill>
                <a:latin typeface="Arial"/>
                <a:cs typeface="Arial"/>
              </a:rPr>
              <a:t>Nurturing</a:t>
            </a:r>
            <a:r>
              <a:rPr sz="2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human</a:t>
            </a:r>
            <a:r>
              <a:rPr sz="2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45" dirty="0">
                <a:solidFill>
                  <a:srgbClr val="4D4D4D"/>
                </a:solidFill>
                <a:latin typeface="Arial"/>
                <a:cs typeface="Arial"/>
              </a:rPr>
              <a:t>flourishing. </a:t>
            </a:r>
            <a:r>
              <a:rPr sz="2450" spc="55" dirty="0">
                <a:solidFill>
                  <a:srgbClr val="4D4D4D"/>
                </a:solidFill>
                <a:latin typeface="Arial"/>
                <a:cs typeface="Arial"/>
              </a:rPr>
              <a:t>Building</a:t>
            </a:r>
            <a:r>
              <a:rPr sz="2450" spc="-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relationships.</a:t>
            </a:r>
            <a:endParaRPr sz="2450">
              <a:latin typeface="Arial"/>
              <a:cs typeface="Arial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dirty="0"/>
              <a:t>Spreading</a:t>
            </a:r>
            <a:r>
              <a:rPr spc="-35" dirty="0"/>
              <a:t> </a:t>
            </a:r>
            <a:r>
              <a:rPr spc="-20" dirty="0"/>
              <a:t>Roots</a:t>
            </a:r>
            <a:r>
              <a:rPr spc="-30" dirty="0"/>
              <a:t> </a:t>
            </a:r>
            <a:r>
              <a:rPr dirty="0"/>
              <a:t>Community</a:t>
            </a:r>
            <a:r>
              <a:rPr spc="-30" dirty="0"/>
              <a:t> </a:t>
            </a:r>
            <a:r>
              <a:rPr dirty="0"/>
              <a:t>Action</a:t>
            </a:r>
            <a:r>
              <a:rPr spc="-30" dirty="0"/>
              <a:t> </a:t>
            </a:r>
            <a:r>
              <a:rPr dirty="0"/>
              <a:t>Toolkit</a:t>
            </a:r>
            <a:r>
              <a:rPr spc="-35" dirty="0"/>
              <a:t> </a:t>
            </a:r>
            <a:r>
              <a:rPr spc="-10" dirty="0"/>
              <a:t>Overview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pc="-25" dirty="0"/>
              <a:t>10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147291" y="3365734"/>
            <a:ext cx="4935855" cy="149098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Physical</a:t>
            </a:r>
            <a:r>
              <a:rPr sz="1450" spc="19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Health</a:t>
            </a:r>
            <a:endParaRPr sz="1450">
              <a:latin typeface="Arial"/>
              <a:cs typeface="Arial"/>
            </a:endParaRPr>
          </a:p>
          <a:p>
            <a:pPr marL="12700" marR="1212850">
              <a:lnSpc>
                <a:spcPct val="101000"/>
              </a:lnSpc>
              <a:spcBef>
                <a:spcPts val="405"/>
              </a:spcBef>
            </a:pP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Growing</a:t>
            </a:r>
            <a:r>
              <a:rPr sz="2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50" dirty="0">
                <a:solidFill>
                  <a:srgbClr val="4D4D4D"/>
                </a:solidFill>
                <a:latin typeface="Arial"/>
                <a:cs typeface="Arial"/>
              </a:rPr>
              <a:t>physically</a:t>
            </a:r>
            <a:r>
              <a:rPr sz="2450" spc="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active, </a:t>
            </a:r>
            <a:r>
              <a:rPr sz="2450" spc="120" dirty="0">
                <a:solidFill>
                  <a:srgbClr val="4D4D4D"/>
                </a:solidFill>
                <a:latin typeface="Arial"/>
                <a:cs typeface="Arial"/>
              </a:rPr>
              <a:t>fit,</a:t>
            </a:r>
            <a:r>
              <a:rPr sz="2450" spc="-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2450" spc="-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35" dirty="0">
                <a:solidFill>
                  <a:srgbClr val="4D4D4D"/>
                </a:solidFill>
                <a:latin typeface="Arial"/>
                <a:cs typeface="Arial"/>
              </a:rPr>
              <a:t>strong.</a:t>
            </a:r>
            <a:endParaRPr sz="2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34"/>
              </a:spcBef>
            </a:pPr>
            <a:r>
              <a:rPr sz="2450" spc="55" dirty="0">
                <a:solidFill>
                  <a:srgbClr val="4D4D4D"/>
                </a:solidFill>
                <a:latin typeface="Arial"/>
                <a:cs typeface="Arial"/>
              </a:rPr>
              <a:t>Actively</a:t>
            </a:r>
            <a:r>
              <a:rPr sz="2450" spc="-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50" dirty="0">
                <a:solidFill>
                  <a:srgbClr val="4D4D4D"/>
                </a:solidFill>
                <a:latin typeface="Arial"/>
                <a:cs typeface="Arial"/>
              </a:rPr>
              <a:t>improving</a:t>
            </a:r>
            <a:r>
              <a:rPr sz="2450" spc="-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65" dirty="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sz="2450" spc="-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community.</a:t>
            </a:r>
            <a:endParaRPr sz="245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47291" y="5502938"/>
            <a:ext cx="4210050" cy="111379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450" spc="45" dirty="0">
                <a:solidFill>
                  <a:srgbClr val="237D12"/>
                </a:solidFill>
                <a:latin typeface="Arial"/>
                <a:cs typeface="Arial"/>
              </a:rPr>
              <a:t>Community</a:t>
            </a:r>
            <a:r>
              <a:rPr sz="1450" spc="1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Well-</a:t>
            </a:r>
            <a:r>
              <a:rPr sz="1450" spc="-20" dirty="0">
                <a:solidFill>
                  <a:srgbClr val="237D12"/>
                </a:solidFill>
                <a:latin typeface="Arial"/>
                <a:cs typeface="Arial"/>
              </a:rPr>
              <a:t>Being</a:t>
            </a:r>
            <a:endParaRPr sz="1450">
              <a:latin typeface="Arial"/>
              <a:cs typeface="Arial"/>
            </a:endParaRPr>
          </a:p>
          <a:p>
            <a:pPr marL="12700" marR="5080">
              <a:lnSpc>
                <a:spcPct val="107900"/>
              </a:lnSpc>
              <a:spcBef>
                <a:spcPts val="200"/>
              </a:spcBef>
            </a:pPr>
            <a:r>
              <a:rPr sz="2450" spc="45" dirty="0">
                <a:solidFill>
                  <a:srgbClr val="4D4D4D"/>
                </a:solidFill>
                <a:latin typeface="Arial"/>
                <a:cs typeface="Arial"/>
              </a:rPr>
              <a:t>Branching</a:t>
            </a:r>
            <a:r>
              <a:rPr sz="2450" spc="-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100" dirty="0">
                <a:solidFill>
                  <a:srgbClr val="4D4D4D"/>
                </a:solidFill>
                <a:latin typeface="Arial"/>
                <a:cs typeface="Arial"/>
              </a:rPr>
              <a:t>out</a:t>
            </a:r>
            <a:r>
              <a:rPr sz="2450" spc="-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together.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Growing</a:t>
            </a:r>
            <a:r>
              <a:rPr sz="2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70" dirty="0">
                <a:solidFill>
                  <a:srgbClr val="4D4D4D"/>
                </a:solidFill>
                <a:latin typeface="Arial"/>
                <a:cs typeface="Arial"/>
              </a:rPr>
              <a:t>natural</a:t>
            </a:r>
            <a:r>
              <a:rPr sz="2450" spc="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connections.</a:t>
            </a:r>
            <a:endParaRPr sz="24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054880" y="4522449"/>
            <a:ext cx="5542280" cy="191579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Universal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Every</a:t>
            </a:r>
            <a:r>
              <a:rPr sz="2450" spc="-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85" dirty="0">
                <a:solidFill>
                  <a:srgbClr val="4D4D4D"/>
                </a:solidFill>
                <a:latin typeface="Arial"/>
                <a:cs typeface="Arial"/>
              </a:rPr>
              <a:t>tree</a:t>
            </a:r>
            <a:r>
              <a:rPr sz="2450" spc="-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95" dirty="0">
                <a:solidFill>
                  <a:srgbClr val="4D4D4D"/>
                </a:solidFill>
                <a:latin typeface="Arial"/>
                <a:cs typeface="Arial"/>
              </a:rPr>
              <a:t>tells</a:t>
            </a:r>
            <a:r>
              <a:rPr sz="2450" spc="-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65" dirty="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sz="2450" spc="-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story.</a:t>
            </a:r>
            <a:endParaRPr sz="2450">
              <a:latin typeface="Arial"/>
              <a:cs typeface="Arial"/>
            </a:endParaRPr>
          </a:p>
          <a:p>
            <a:pPr marL="12700" marR="5080">
              <a:lnSpc>
                <a:spcPct val="106800"/>
              </a:lnSpc>
              <a:spcBef>
                <a:spcPts val="30"/>
              </a:spcBef>
            </a:pPr>
            <a:r>
              <a:rPr sz="2450" spc="55" dirty="0">
                <a:solidFill>
                  <a:srgbClr val="4D4D4D"/>
                </a:solidFill>
                <a:latin typeface="Arial"/>
                <a:cs typeface="Arial"/>
              </a:rPr>
              <a:t>Planting</a:t>
            </a:r>
            <a:r>
              <a:rPr sz="2450" spc="-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90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24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seeds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130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change</a:t>
            </a:r>
            <a:r>
              <a:rPr sz="2450" spc="-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together.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sz="2450" spc="-4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60" dirty="0">
                <a:solidFill>
                  <a:srgbClr val="4D4D4D"/>
                </a:solidFill>
                <a:latin typeface="Arial"/>
                <a:cs typeface="Arial"/>
              </a:rPr>
              <a:t>forests,</a:t>
            </a:r>
            <a:r>
              <a:rPr sz="2450" spc="-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65" dirty="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sz="2450" spc="-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65" dirty="0">
                <a:solidFill>
                  <a:srgbClr val="4D4D4D"/>
                </a:solidFill>
                <a:latin typeface="Arial"/>
                <a:cs typeface="Arial"/>
              </a:rPr>
              <a:t>future.</a:t>
            </a:r>
            <a:endParaRPr sz="2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35"/>
              </a:spcBef>
            </a:pPr>
            <a:r>
              <a:rPr sz="2450" spc="50" dirty="0">
                <a:solidFill>
                  <a:srgbClr val="4D4D4D"/>
                </a:solidFill>
                <a:latin typeface="Arial"/>
                <a:cs typeface="Arial"/>
              </a:rPr>
              <a:t>Digging</a:t>
            </a:r>
            <a:r>
              <a:rPr sz="2450" spc="-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in</a:t>
            </a:r>
            <a:r>
              <a:rPr sz="2450" spc="-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130" dirty="0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sz="2450" spc="-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80" dirty="0">
                <a:solidFill>
                  <a:srgbClr val="4D4D4D"/>
                </a:solidFill>
                <a:latin typeface="Arial"/>
                <a:cs typeface="Arial"/>
              </a:rPr>
              <a:t>brighter</a:t>
            </a:r>
            <a:r>
              <a:rPr sz="2450" spc="-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35" dirty="0">
                <a:solidFill>
                  <a:srgbClr val="4D4D4D"/>
                </a:solidFill>
                <a:latin typeface="Arial"/>
                <a:cs typeface="Arial"/>
              </a:rPr>
              <a:t>tomorrows.</a:t>
            </a:r>
            <a:endParaRPr sz="24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054880" y="7042787"/>
            <a:ext cx="4927600" cy="71056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Rural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Where</a:t>
            </a:r>
            <a:r>
              <a:rPr sz="2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65" dirty="0">
                <a:solidFill>
                  <a:srgbClr val="4D4D4D"/>
                </a:solidFill>
                <a:latin typeface="Arial"/>
                <a:cs typeface="Arial"/>
              </a:rPr>
              <a:t>trees</a:t>
            </a:r>
            <a:r>
              <a:rPr sz="2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thrive,</a:t>
            </a:r>
            <a:r>
              <a:rPr sz="2450" spc="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65" dirty="0">
                <a:solidFill>
                  <a:srgbClr val="4D4D4D"/>
                </a:solidFill>
                <a:latin typeface="Arial"/>
                <a:cs typeface="Arial"/>
              </a:rPr>
              <a:t>towns</a:t>
            </a:r>
            <a:r>
              <a:rPr sz="2450" spc="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50" dirty="0">
                <a:solidFill>
                  <a:srgbClr val="4D4D4D"/>
                </a:solidFill>
                <a:latin typeface="Arial"/>
                <a:cs typeface="Arial"/>
              </a:rPr>
              <a:t>flourish.</a:t>
            </a:r>
            <a:endParaRPr sz="24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054880" y="8366943"/>
            <a:ext cx="4329430" cy="71120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Urban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2450" spc="60" dirty="0">
                <a:solidFill>
                  <a:srgbClr val="4D4D4D"/>
                </a:solidFill>
                <a:latin typeface="Arial"/>
                <a:cs typeface="Arial"/>
              </a:rPr>
              <a:t>City</a:t>
            </a:r>
            <a:r>
              <a:rPr sz="2450" spc="-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canopy,</a:t>
            </a:r>
            <a:r>
              <a:rPr sz="2450" spc="-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75" dirty="0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sz="2450" spc="-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roots.</a:t>
            </a:r>
            <a:endParaRPr sz="24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47291" y="7221122"/>
            <a:ext cx="4879340" cy="1114425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450" spc="10" dirty="0">
                <a:solidFill>
                  <a:srgbClr val="237D12"/>
                </a:solidFill>
                <a:latin typeface="Arial"/>
                <a:cs typeface="Arial"/>
              </a:rPr>
              <a:t>Ecological</a:t>
            </a:r>
            <a:r>
              <a:rPr sz="1450" spc="21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Resilience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Sustained</a:t>
            </a:r>
            <a:r>
              <a:rPr sz="2450" spc="10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70" dirty="0">
                <a:solidFill>
                  <a:srgbClr val="4D4D4D"/>
                </a:solidFill>
                <a:latin typeface="Arial"/>
                <a:cs typeface="Arial"/>
              </a:rPr>
              <a:t>by</a:t>
            </a:r>
            <a:r>
              <a:rPr sz="2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nature.</a:t>
            </a:r>
            <a:endParaRPr sz="2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35"/>
              </a:spcBef>
            </a:pPr>
            <a:r>
              <a:rPr sz="2450" spc="45" dirty="0">
                <a:solidFill>
                  <a:srgbClr val="4D4D4D"/>
                </a:solidFill>
                <a:latin typeface="Arial"/>
                <a:cs typeface="Arial"/>
              </a:rPr>
              <a:t>Cultivating</a:t>
            </a:r>
            <a:r>
              <a:rPr sz="2450" spc="-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2450" spc="-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50" dirty="0">
                <a:solidFill>
                  <a:srgbClr val="4D4D4D"/>
                </a:solidFill>
                <a:latin typeface="Arial"/>
                <a:cs typeface="Arial"/>
              </a:rPr>
              <a:t>more</a:t>
            </a:r>
            <a:r>
              <a:rPr sz="2450" spc="-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55" dirty="0">
                <a:solidFill>
                  <a:srgbClr val="4D4D4D"/>
                </a:solidFill>
                <a:latin typeface="Arial"/>
                <a:cs typeface="Arial"/>
              </a:rPr>
              <a:t>resilient</a:t>
            </a:r>
            <a:r>
              <a:rPr sz="2450" spc="-5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65" dirty="0">
                <a:solidFill>
                  <a:srgbClr val="4D4D4D"/>
                </a:solidFill>
                <a:latin typeface="Arial"/>
                <a:cs typeface="Arial"/>
              </a:rPr>
              <a:t>future.</a:t>
            </a:r>
            <a:endParaRPr sz="24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3054880" y="1210512"/>
            <a:ext cx="5367020" cy="111379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Economic</a:t>
            </a:r>
            <a:r>
              <a:rPr sz="1450" spc="15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Resilience</a:t>
            </a:r>
            <a:endParaRPr sz="1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2450" spc="55" dirty="0">
                <a:solidFill>
                  <a:srgbClr val="4D4D4D"/>
                </a:solidFill>
                <a:latin typeface="Arial"/>
                <a:cs typeface="Arial"/>
              </a:rPr>
              <a:t>Planting</a:t>
            </a:r>
            <a:r>
              <a:rPr sz="2450" spc="-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75" dirty="0">
                <a:solidFill>
                  <a:srgbClr val="4D4D4D"/>
                </a:solidFill>
                <a:latin typeface="Arial"/>
                <a:cs typeface="Arial"/>
              </a:rPr>
              <a:t>prosperity</a:t>
            </a:r>
            <a:r>
              <a:rPr sz="2450" spc="-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130" dirty="0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sz="2450" spc="-6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20" dirty="0">
                <a:solidFill>
                  <a:srgbClr val="4D4D4D"/>
                </a:solidFill>
                <a:latin typeface="Arial"/>
                <a:cs typeface="Arial"/>
              </a:rPr>
              <a:t>all.</a:t>
            </a:r>
            <a:endParaRPr sz="24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34"/>
              </a:spcBef>
            </a:pP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Economic</a:t>
            </a:r>
            <a:r>
              <a:rPr sz="2450" spc="-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75" dirty="0">
                <a:solidFill>
                  <a:srgbClr val="4D4D4D"/>
                </a:solidFill>
                <a:latin typeface="Arial"/>
                <a:cs typeface="Arial"/>
              </a:rPr>
              <a:t>growth,</a:t>
            </a:r>
            <a:r>
              <a:rPr sz="2450" spc="-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one</a:t>
            </a:r>
            <a:r>
              <a:rPr sz="2450" spc="-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seed</a:t>
            </a:r>
            <a:r>
              <a:rPr sz="2450" spc="-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105" dirty="0">
                <a:solidFill>
                  <a:srgbClr val="4D4D4D"/>
                </a:solidFill>
                <a:latin typeface="Arial"/>
                <a:cs typeface="Arial"/>
              </a:rPr>
              <a:t>at</a:t>
            </a:r>
            <a:r>
              <a:rPr sz="2450" spc="-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2450" spc="-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time.</a:t>
            </a:r>
            <a:endParaRPr sz="24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055069" y="3153174"/>
            <a:ext cx="6161405" cy="76454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2895"/>
              </a:lnSpc>
              <a:spcBef>
                <a:spcPts val="120"/>
              </a:spcBef>
            </a:pPr>
            <a:r>
              <a:rPr sz="2450" spc="90" dirty="0">
                <a:solidFill>
                  <a:srgbClr val="4D4D4D"/>
                </a:solidFill>
                <a:latin typeface="Arial"/>
                <a:cs typeface="Arial"/>
              </a:rPr>
              <a:t>Nurturing</a:t>
            </a:r>
            <a:r>
              <a:rPr sz="2450" spc="-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90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2450" spc="-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110" dirty="0">
                <a:solidFill>
                  <a:srgbClr val="4D4D4D"/>
                </a:solidFill>
                <a:latin typeface="Arial"/>
                <a:cs typeface="Arial"/>
              </a:rPr>
              <a:t>future</a:t>
            </a:r>
            <a:r>
              <a:rPr sz="2450" spc="-6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today.</a:t>
            </a:r>
            <a:endParaRPr sz="2450">
              <a:latin typeface="Arial"/>
              <a:cs typeface="Arial"/>
            </a:endParaRPr>
          </a:p>
          <a:p>
            <a:pPr marL="12700">
              <a:lnSpc>
                <a:spcPts val="2895"/>
              </a:lnSpc>
            </a:pP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Empowering</a:t>
            </a:r>
            <a:r>
              <a:rPr sz="2450" spc="1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dirty="0">
                <a:solidFill>
                  <a:srgbClr val="4D4D4D"/>
                </a:solidFill>
                <a:latin typeface="Arial"/>
                <a:cs typeface="Arial"/>
              </a:rPr>
              <a:t>youth,</a:t>
            </a:r>
            <a:r>
              <a:rPr sz="2450" spc="13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50" dirty="0">
                <a:solidFill>
                  <a:srgbClr val="4D4D4D"/>
                </a:solidFill>
                <a:latin typeface="Arial"/>
                <a:cs typeface="Arial"/>
              </a:rPr>
              <a:t>enriching</a:t>
            </a:r>
            <a:r>
              <a:rPr sz="2450" spc="13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2450" spc="-10" dirty="0">
                <a:solidFill>
                  <a:srgbClr val="4D4D4D"/>
                </a:solidFill>
                <a:latin typeface="Arial"/>
                <a:cs typeface="Arial"/>
              </a:rPr>
              <a:t>communities.</a:t>
            </a:r>
            <a:endParaRPr sz="245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3054880" y="2875759"/>
            <a:ext cx="1605280" cy="2520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50" dirty="0">
                <a:solidFill>
                  <a:srgbClr val="237D12"/>
                </a:solidFill>
                <a:latin typeface="Arial"/>
                <a:cs typeface="Arial"/>
              </a:rPr>
              <a:t>Youth</a:t>
            </a:r>
            <a:r>
              <a:rPr sz="1450" spc="-2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85" dirty="0">
                <a:solidFill>
                  <a:srgbClr val="237D12"/>
                </a:solidFill>
                <a:latin typeface="Arial"/>
                <a:cs typeface="Arial"/>
              </a:rPr>
              <a:t>&amp;</a:t>
            </a:r>
            <a:r>
              <a:rPr sz="1450" spc="-2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237D12"/>
                </a:solidFill>
                <a:latin typeface="Arial"/>
                <a:cs typeface="Arial"/>
              </a:rPr>
              <a:t>Education</a:t>
            </a:r>
            <a:endParaRPr sz="145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41203" y="1801908"/>
            <a:ext cx="4798060" cy="2806700"/>
          </a:xfrm>
          <a:prstGeom prst="rect">
            <a:avLst/>
          </a:prstGeom>
        </p:spPr>
        <p:txBody>
          <a:bodyPr vert="horz" wrap="square" lIns="0" tIns="762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60"/>
              </a:spcBef>
            </a:pP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-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well-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crafted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tagline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 can serve as a </a:t>
            </a:r>
            <a:r>
              <a:rPr sz="1450" spc="60" dirty="0">
                <a:solidFill>
                  <a:srgbClr val="4D4D4D"/>
                </a:solidFill>
                <a:latin typeface="Arial"/>
                <a:cs typeface="Arial"/>
              </a:rPr>
              <a:t>powerful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communication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tool,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fostering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community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engagement,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conveying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purpose,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creating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memorable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identity 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resonates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with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stakeholders and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2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broader community.</a:t>
            </a:r>
            <a:endParaRPr sz="1450">
              <a:latin typeface="Arial"/>
              <a:cs typeface="Arial"/>
            </a:endParaRPr>
          </a:p>
          <a:p>
            <a:pPr marL="12700" marR="296545">
              <a:lnSpc>
                <a:spcPct val="104200"/>
              </a:lnSpc>
              <a:spcBef>
                <a:spcPts val="990"/>
              </a:spcBef>
            </a:pP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Here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are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options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for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an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urban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community 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forestry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initiative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that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speak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80" dirty="0">
                <a:solidFill>
                  <a:srgbClr val="4D4D4D"/>
                </a:solidFill>
                <a:latin typeface="Arial"/>
                <a:cs typeface="Arial"/>
              </a:rPr>
              <a:t>to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65" dirty="0">
                <a:solidFill>
                  <a:srgbClr val="4D4D4D"/>
                </a:solidFill>
                <a:latin typeface="Arial"/>
                <a:cs typeface="Arial"/>
              </a:rPr>
              <a:t>the</a:t>
            </a:r>
            <a:r>
              <a:rPr sz="1450" spc="1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5" dirty="0">
                <a:solidFill>
                  <a:srgbClr val="4D4D4D"/>
                </a:solidFill>
                <a:latin typeface="Arial"/>
                <a:cs typeface="Arial"/>
              </a:rPr>
              <a:t>multiple</a:t>
            </a:r>
            <a:r>
              <a:rPr sz="1450" spc="2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benefits </a:t>
            </a:r>
            <a:r>
              <a:rPr sz="1450" spc="85" dirty="0">
                <a:solidFill>
                  <a:srgbClr val="4D4D4D"/>
                </a:solidFill>
                <a:latin typeface="Arial"/>
                <a:cs typeface="Arial"/>
              </a:rPr>
              <a:t>of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preserving,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protecting,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50" dirty="0">
                <a:solidFill>
                  <a:srgbClr val="4D4D4D"/>
                </a:solidFill>
                <a:latin typeface="Arial"/>
                <a:cs typeface="Arial"/>
              </a:rPr>
              <a:t>growing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10" dirty="0">
                <a:solidFill>
                  <a:srgbClr val="4D4D4D"/>
                </a:solidFill>
                <a:latin typeface="Arial"/>
                <a:cs typeface="Arial"/>
              </a:rPr>
              <a:t>trees,</a:t>
            </a:r>
            <a:r>
              <a:rPr sz="1450" spc="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green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spaces,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and</a:t>
            </a:r>
            <a:r>
              <a:rPr sz="1450" spc="7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nature.</a:t>
            </a:r>
            <a:endParaRPr sz="1450">
              <a:latin typeface="Arial"/>
              <a:cs typeface="Arial"/>
            </a:endParaRPr>
          </a:p>
          <a:p>
            <a:pPr marL="12700" marR="498475">
              <a:lnSpc>
                <a:spcPct val="104200"/>
              </a:lnSpc>
              <a:spcBef>
                <a:spcPts val="990"/>
              </a:spcBef>
            </a:pPr>
            <a:r>
              <a:rPr sz="1450" spc="-40" dirty="0">
                <a:solidFill>
                  <a:srgbClr val="4D4D4D"/>
                </a:solidFill>
                <a:latin typeface="Arial"/>
                <a:cs typeface="Arial"/>
              </a:rPr>
              <a:t>You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can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download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these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examples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on</a:t>
            </a:r>
            <a:r>
              <a:rPr sz="1450" spc="114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dirty="0">
                <a:solidFill>
                  <a:srgbClr val="4D4D4D"/>
                </a:solidFill>
                <a:latin typeface="Arial"/>
                <a:cs typeface="Arial"/>
              </a:rPr>
              <a:t>our</a:t>
            </a:r>
            <a:r>
              <a:rPr sz="1450" spc="110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website </a:t>
            </a:r>
            <a:r>
              <a:rPr sz="1450" spc="75" dirty="0">
                <a:solidFill>
                  <a:srgbClr val="4D4D4D"/>
                </a:solidFill>
                <a:latin typeface="Arial"/>
                <a:cs typeface="Arial"/>
              </a:rPr>
              <a:t>at</a:t>
            </a:r>
            <a:r>
              <a:rPr sz="1450" spc="-45" dirty="0">
                <a:solidFill>
                  <a:srgbClr val="4D4D4D"/>
                </a:solidFill>
                <a:latin typeface="Arial"/>
                <a:cs typeface="Arial"/>
              </a:rPr>
              <a:t> </a:t>
            </a:r>
            <a:r>
              <a:rPr sz="1450" u="heavy" spc="-10" dirty="0">
                <a:solidFill>
                  <a:srgbClr val="356889"/>
                </a:solidFill>
                <a:uFill>
                  <a:solidFill>
                    <a:srgbClr val="356889"/>
                  </a:solidFill>
                </a:uFill>
                <a:latin typeface="Arial"/>
                <a:cs typeface="Arial"/>
                <a:hlinkClick r:id="rId2"/>
              </a:rPr>
              <a:t>spreadingroots.org</a:t>
            </a:r>
            <a:r>
              <a:rPr sz="1450" spc="-10" dirty="0">
                <a:solidFill>
                  <a:srgbClr val="4D4D4D"/>
                </a:solidFill>
                <a:latin typeface="Arial"/>
                <a:cs typeface="Arial"/>
              </a:rPr>
              <a:t>.</a:t>
            </a:r>
            <a:endParaRPr sz="145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41203" y="731553"/>
            <a:ext cx="4228465" cy="25209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1450" i="1" spc="-25" dirty="0">
                <a:solidFill>
                  <a:srgbClr val="237D12"/>
                </a:solidFill>
                <a:latin typeface="Arial"/>
                <a:cs typeface="Arial"/>
              </a:rPr>
              <a:t>Tools</a:t>
            </a:r>
            <a:r>
              <a:rPr sz="1450" i="1" spc="-4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50" dirty="0">
                <a:solidFill>
                  <a:srgbClr val="237D12"/>
                </a:solidFill>
                <a:latin typeface="Arial"/>
                <a:cs typeface="Arial"/>
              </a:rPr>
              <a:t>to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Name</a:t>
            </a:r>
            <a:r>
              <a:rPr sz="1450" i="1" spc="-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30" dirty="0">
                <a:solidFill>
                  <a:srgbClr val="237D12"/>
                </a:solidFill>
                <a:latin typeface="Arial"/>
                <a:cs typeface="Arial"/>
              </a:rPr>
              <a:t>Your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Initiative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and</a:t>
            </a:r>
            <a:r>
              <a:rPr sz="1450" i="1" spc="-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dirty="0">
                <a:solidFill>
                  <a:srgbClr val="237D12"/>
                </a:solidFill>
                <a:latin typeface="Arial"/>
                <a:cs typeface="Arial"/>
              </a:rPr>
              <a:t>Share</a:t>
            </a:r>
            <a:r>
              <a:rPr sz="1450" i="1" spc="-40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30" dirty="0">
                <a:solidFill>
                  <a:srgbClr val="237D12"/>
                </a:solidFill>
                <a:latin typeface="Arial"/>
                <a:cs typeface="Arial"/>
              </a:rPr>
              <a:t>Your</a:t>
            </a:r>
            <a:r>
              <a:rPr sz="1450" i="1" spc="-35" dirty="0">
                <a:solidFill>
                  <a:srgbClr val="237D12"/>
                </a:solidFill>
                <a:latin typeface="Arial"/>
                <a:cs typeface="Arial"/>
              </a:rPr>
              <a:t> </a:t>
            </a:r>
            <a:r>
              <a:rPr sz="1450" i="1" spc="-10" dirty="0">
                <a:solidFill>
                  <a:srgbClr val="237D12"/>
                </a:solidFill>
                <a:latin typeface="Arial"/>
                <a:cs typeface="Arial"/>
              </a:rPr>
              <a:t>Goals</a:t>
            </a:r>
            <a:endParaRPr sz="145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-40" dirty="0"/>
              <a:t>Taglines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5688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Custom</PresentationFormat>
  <Slides>2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Taglines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created xsi:type="dcterms:W3CDTF">2025-03-28T15:58:51Z</dcterms:created>
  <dcterms:modified xsi:type="dcterms:W3CDTF">2025-04-01T19:26:23Z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2025-03-28T00:00:00Z</vt:filetime>
  </property>
  <property fmtid="{D5CDD505-2E9C-101B-9397-08002B2CF9AE}" pid="3" name="Creator">
    <vt:lpwstr>Adobe InDesign 20.1 (Macintosh)</vt:lpwstr>
  </property>
  <property fmtid="{D5CDD505-2E9C-101B-9397-08002B2CF9AE}" pid="4" name="LastSaved">
    <vt:filetime>2025-03-28T00:00:00Z</vt:filetime>
  </property>
  <property fmtid="{D5CDD505-2E9C-101B-9397-08002B2CF9AE}" pid="5" name="Producer">
    <vt:lpwstr>Adobe PDF Library 17.0</vt:lpwstr>
  </property>
</Properties>
</file>