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20104100" cy="11309350"/>
  <p:notesSz cx="20104100" cy="1130935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3505898"/>
            <a:ext cx="17088486" cy="237496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950" b="1" i="0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6333236"/>
            <a:ext cx="14072870" cy="28273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950" b="1" i="0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950" b="1" i="0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005205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10353611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950" b="1" i="0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6282690" cy="11308715"/>
          </a:xfrm>
          <a:custGeom>
            <a:avLst/>
            <a:gdLst/>
            <a:ahLst/>
            <a:cxnLst/>
            <a:rect l="l" t="t" r="r" b="b"/>
            <a:pathLst>
              <a:path w="6282690" h="11308715">
                <a:moveTo>
                  <a:pt x="6282531" y="0"/>
                </a:moveTo>
                <a:lnTo>
                  <a:pt x="0" y="0"/>
                </a:lnTo>
                <a:lnTo>
                  <a:pt x="0" y="11308556"/>
                </a:lnTo>
                <a:lnTo>
                  <a:pt x="6282531" y="11308556"/>
                </a:lnTo>
                <a:lnTo>
                  <a:pt x="6282531" y="0"/>
                </a:lnTo>
                <a:close/>
              </a:path>
            </a:pathLst>
          </a:custGeom>
          <a:solidFill>
            <a:srgbClr val="F5F5F5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17" name="bg object 17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758167" y="9936790"/>
            <a:ext cx="2300899" cy="613602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41203" y="1110824"/>
            <a:ext cx="3034665" cy="4781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950" b="1" i="0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05205" y="2601150"/>
            <a:ext cx="18093690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835394" y="10517696"/>
            <a:ext cx="6433312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005205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4474953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9111912" y="10353476"/>
            <a:ext cx="251460" cy="2520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50" spc="45" i="1">
                <a:solidFill>
                  <a:srgbClr val="237D12"/>
                </a:solidFill>
                <a:latin typeface="Arial"/>
                <a:cs typeface="Arial"/>
              </a:rPr>
              <a:t>35</a:t>
            </a:r>
            <a:endParaRPr sz="1450">
              <a:latin typeface="Arial"/>
              <a:cs typeface="Arial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7023734" y="10353476"/>
            <a:ext cx="4873625" cy="2520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50" spc="-55" i="1">
                <a:solidFill>
                  <a:srgbClr val="237D12"/>
                </a:solidFill>
                <a:latin typeface="Arial"/>
                <a:cs typeface="Arial"/>
              </a:rPr>
              <a:t>Guía</a:t>
            </a:r>
            <a:r>
              <a:rPr dirty="0" sz="1450" spc="-40" i="1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dirty="0" sz="1450" i="1">
                <a:solidFill>
                  <a:srgbClr val="237D12"/>
                </a:solidFill>
                <a:latin typeface="Arial"/>
                <a:cs typeface="Arial"/>
              </a:rPr>
              <a:t>de</a:t>
            </a:r>
            <a:r>
              <a:rPr dirty="0" sz="1450" spc="-35" i="1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dirty="0" sz="1450" i="1">
                <a:solidFill>
                  <a:srgbClr val="237D12"/>
                </a:solidFill>
                <a:latin typeface="Arial"/>
                <a:cs typeface="Arial"/>
              </a:rPr>
              <a:t>recursos</a:t>
            </a:r>
            <a:r>
              <a:rPr dirty="0" sz="1450" spc="-35" i="1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dirty="0" sz="1450" i="1">
                <a:solidFill>
                  <a:srgbClr val="237D12"/>
                </a:solidFill>
                <a:latin typeface="Arial"/>
                <a:cs typeface="Arial"/>
              </a:rPr>
              <a:t>de</a:t>
            </a:r>
            <a:r>
              <a:rPr dirty="0" sz="1450" spc="-35" i="1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dirty="0" sz="1450" i="1">
                <a:solidFill>
                  <a:srgbClr val="237D12"/>
                </a:solidFill>
                <a:latin typeface="Arial"/>
                <a:cs typeface="Arial"/>
              </a:rPr>
              <a:t>la</a:t>
            </a:r>
            <a:r>
              <a:rPr dirty="0" sz="1450" spc="-40" i="1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dirty="0" sz="1450" i="1">
                <a:solidFill>
                  <a:srgbClr val="237D12"/>
                </a:solidFill>
                <a:latin typeface="Arial"/>
                <a:cs typeface="Arial"/>
              </a:rPr>
              <a:t>acción</a:t>
            </a:r>
            <a:r>
              <a:rPr dirty="0" sz="1450" spc="-35" i="1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dirty="0" sz="1450" i="1">
                <a:solidFill>
                  <a:srgbClr val="237D12"/>
                </a:solidFill>
                <a:latin typeface="Arial"/>
                <a:cs typeface="Arial"/>
              </a:rPr>
              <a:t>comunitaria</a:t>
            </a:r>
            <a:r>
              <a:rPr dirty="0" sz="1450" spc="-35" i="1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dirty="0" sz="1450" i="1">
                <a:solidFill>
                  <a:srgbClr val="237D12"/>
                </a:solidFill>
                <a:latin typeface="Arial"/>
                <a:cs typeface="Arial"/>
              </a:rPr>
              <a:t>Spreading</a:t>
            </a:r>
            <a:r>
              <a:rPr dirty="0" sz="1450" spc="-35" i="1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dirty="0" sz="1450" spc="-10" i="1">
                <a:solidFill>
                  <a:srgbClr val="237D12"/>
                </a:solidFill>
                <a:latin typeface="Arial"/>
                <a:cs typeface="Arial"/>
              </a:rPr>
              <a:t>Roots</a:t>
            </a:r>
            <a:endParaRPr sz="1450">
              <a:latin typeface="Arial"/>
              <a:cs typeface="Arial"/>
            </a:endParaRPr>
          </a:p>
        </p:txBody>
      </p:sp>
      <p:graphicFrame>
        <p:nvGraphicFramePr>
          <p:cNvPr id="4" name="object 4" descr=""/>
          <p:cNvGraphicFramePr>
            <a:graphicFrameLocks noGrp="1"/>
          </p:cNvGraphicFramePr>
          <p:nvPr/>
        </p:nvGraphicFramePr>
        <p:xfrm>
          <a:off x="7203968" y="1403098"/>
          <a:ext cx="11897995" cy="732599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52550"/>
                <a:gridCol w="5095240"/>
                <a:gridCol w="5352415"/>
              </a:tblGrid>
              <a:tr h="48895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R w="28575">
                      <a:solidFill>
                        <a:srgbClr val="CCCCCC"/>
                      </a:solidFill>
                      <a:prstDash val="solid"/>
                    </a:lnR>
                    <a:lnB w="28575">
                      <a:solidFill>
                        <a:srgbClr val="CCCCCC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1950">
                        <a:lnSpc>
                          <a:spcPct val="100000"/>
                        </a:lnSpc>
                        <a:spcBef>
                          <a:spcPts val="994"/>
                        </a:spcBef>
                      </a:pPr>
                      <a:r>
                        <a:rPr dirty="0" sz="1450" spc="-10">
                          <a:solidFill>
                            <a:srgbClr val="237D12"/>
                          </a:solidFill>
                          <a:latin typeface="Arial"/>
                          <a:cs typeface="Arial"/>
                        </a:rPr>
                        <a:t>Video</a:t>
                      </a:r>
                      <a:endParaRPr sz="1450">
                        <a:latin typeface="Arial"/>
                        <a:cs typeface="Arial"/>
                      </a:endParaRPr>
                    </a:p>
                  </a:txBody>
                  <a:tcPr marL="0" marR="0" marB="0" marT="126364">
                    <a:lnL w="28575">
                      <a:solidFill>
                        <a:srgbClr val="CCCCCC"/>
                      </a:solidFill>
                      <a:prstDash val="solid"/>
                    </a:lnL>
                    <a:lnR w="28575">
                      <a:solidFill>
                        <a:srgbClr val="CCCCCC"/>
                      </a:solidFill>
                      <a:prstDash val="solid"/>
                    </a:lnR>
                    <a:lnT w="28575">
                      <a:solidFill>
                        <a:srgbClr val="CCCCCC"/>
                      </a:solidFill>
                      <a:prstDash val="solid"/>
                    </a:lnT>
                    <a:lnB w="28575">
                      <a:solidFill>
                        <a:srgbClr val="CCCCCC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58775">
                        <a:lnSpc>
                          <a:spcPct val="100000"/>
                        </a:lnSpc>
                        <a:spcBef>
                          <a:spcPts val="994"/>
                        </a:spcBef>
                      </a:pPr>
                      <a:r>
                        <a:rPr dirty="0" sz="1450" spc="-20">
                          <a:solidFill>
                            <a:srgbClr val="237D12"/>
                          </a:solidFill>
                          <a:latin typeface="Arial"/>
                          <a:cs typeface="Arial"/>
                        </a:rPr>
                        <a:t>Voz</a:t>
                      </a:r>
                      <a:r>
                        <a:rPr dirty="0" sz="1450" spc="-25">
                          <a:solidFill>
                            <a:srgbClr val="237D12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>
                          <a:solidFill>
                            <a:srgbClr val="237D12"/>
                          </a:solidFill>
                          <a:latin typeface="Arial"/>
                          <a:cs typeface="Arial"/>
                        </a:rPr>
                        <a:t>en</a:t>
                      </a:r>
                      <a:r>
                        <a:rPr dirty="0" sz="1450" spc="-25">
                          <a:solidFill>
                            <a:srgbClr val="237D12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 spc="120">
                          <a:solidFill>
                            <a:srgbClr val="237D12"/>
                          </a:solidFill>
                          <a:latin typeface="Arial"/>
                          <a:cs typeface="Arial"/>
                        </a:rPr>
                        <a:t>off</a:t>
                      </a:r>
                      <a:r>
                        <a:rPr dirty="0" sz="1450" spc="-25">
                          <a:solidFill>
                            <a:srgbClr val="237D12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>
                          <a:solidFill>
                            <a:srgbClr val="237D12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dirty="0" sz="1450" spc="-25">
                          <a:solidFill>
                            <a:srgbClr val="237D12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 spc="70">
                          <a:solidFill>
                            <a:srgbClr val="237D12"/>
                          </a:solidFill>
                          <a:latin typeface="Arial"/>
                          <a:cs typeface="Arial"/>
                        </a:rPr>
                        <a:t>texto</a:t>
                      </a:r>
                      <a:r>
                        <a:rPr dirty="0" sz="1450" spc="-25">
                          <a:solidFill>
                            <a:srgbClr val="237D12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>
                          <a:solidFill>
                            <a:srgbClr val="237D12"/>
                          </a:solidFill>
                          <a:latin typeface="Arial"/>
                          <a:cs typeface="Arial"/>
                        </a:rPr>
                        <a:t>en</a:t>
                      </a:r>
                      <a:r>
                        <a:rPr dirty="0" sz="1450" spc="-20">
                          <a:solidFill>
                            <a:srgbClr val="237D12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 spc="40">
                          <a:solidFill>
                            <a:srgbClr val="237D12"/>
                          </a:solidFill>
                          <a:latin typeface="Arial"/>
                          <a:cs typeface="Arial"/>
                        </a:rPr>
                        <a:t>pantalla</a:t>
                      </a:r>
                      <a:endParaRPr sz="1450">
                        <a:latin typeface="Arial"/>
                        <a:cs typeface="Arial"/>
                      </a:endParaRPr>
                    </a:p>
                  </a:txBody>
                  <a:tcPr marL="0" marR="0" marB="0" marT="126364">
                    <a:lnL w="28575">
                      <a:solidFill>
                        <a:srgbClr val="CCCCCC"/>
                      </a:solidFill>
                      <a:prstDash val="solid"/>
                    </a:lnL>
                    <a:lnR w="28575">
                      <a:solidFill>
                        <a:srgbClr val="CCCCCC"/>
                      </a:solidFill>
                      <a:prstDash val="solid"/>
                    </a:lnR>
                    <a:lnT w="28575">
                      <a:solidFill>
                        <a:srgbClr val="CCCCCC"/>
                      </a:solidFill>
                      <a:prstDash val="solid"/>
                    </a:lnT>
                    <a:lnB w="28575">
                      <a:solidFill>
                        <a:srgbClr val="CCCCCC"/>
                      </a:solidFill>
                      <a:prstDash val="solid"/>
                    </a:lnB>
                  </a:tcPr>
                </a:tc>
              </a:tr>
              <a:tr h="89661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180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algn="ctr" marL="15240">
                        <a:lnSpc>
                          <a:spcPct val="100000"/>
                        </a:lnSpc>
                      </a:pPr>
                      <a:r>
                        <a:rPr dirty="0" sz="1450">
                          <a:solidFill>
                            <a:srgbClr val="237D12"/>
                          </a:solidFill>
                          <a:latin typeface="Arial"/>
                          <a:cs typeface="Arial"/>
                        </a:rPr>
                        <a:t>Cuadro</a:t>
                      </a:r>
                      <a:r>
                        <a:rPr dirty="0" sz="1450" spc="80">
                          <a:solidFill>
                            <a:srgbClr val="237D12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 spc="-50">
                          <a:solidFill>
                            <a:srgbClr val="237D12"/>
                          </a:solidFill>
                          <a:latin typeface="Arial"/>
                          <a:cs typeface="Arial"/>
                        </a:rPr>
                        <a:t>1</a:t>
                      </a:r>
                      <a:endParaRPr sz="1450">
                        <a:latin typeface="Arial"/>
                        <a:cs typeface="Arial"/>
                      </a:endParaRPr>
                    </a:p>
                  </a:txBody>
                  <a:tcPr marL="0" marR="0" marB="0" marT="149860">
                    <a:lnL w="28575">
                      <a:solidFill>
                        <a:srgbClr val="CCCCCC"/>
                      </a:solidFill>
                      <a:prstDash val="solid"/>
                    </a:lnL>
                    <a:lnR w="28575">
                      <a:solidFill>
                        <a:srgbClr val="CCCCCC"/>
                      </a:solidFill>
                      <a:prstDash val="solid"/>
                    </a:lnR>
                    <a:lnT w="28575">
                      <a:solidFill>
                        <a:srgbClr val="CCCCCC"/>
                      </a:solidFill>
                      <a:prstDash val="solid"/>
                    </a:lnT>
                    <a:lnB w="28575">
                      <a:solidFill>
                        <a:srgbClr val="CCCCCC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175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362585">
                        <a:lnSpc>
                          <a:spcPct val="100000"/>
                        </a:lnSpc>
                      </a:pP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Logotipo</a:t>
                      </a:r>
                      <a:r>
                        <a:rPr dirty="0" sz="1450" spc="18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animado</a:t>
                      </a:r>
                      <a:r>
                        <a:rPr dirty="0" sz="1450" spc="19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de</a:t>
                      </a:r>
                      <a:r>
                        <a:rPr dirty="0" sz="1450" spc="19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Spreading</a:t>
                      </a:r>
                      <a:r>
                        <a:rPr dirty="0" sz="1450" spc="18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 spc="-1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Roots.</a:t>
                      </a:r>
                      <a:endParaRPr sz="1450">
                        <a:latin typeface="Arial"/>
                        <a:cs typeface="Arial"/>
                      </a:endParaRPr>
                    </a:p>
                  </a:txBody>
                  <a:tcPr marL="0" marR="0" marB="0" marT="149225">
                    <a:lnL w="28575">
                      <a:solidFill>
                        <a:srgbClr val="CCCCCC"/>
                      </a:solidFill>
                      <a:prstDash val="solid"/>
                    </a:lnL>
                    <a:lnR w="28575">
                      <a:solidFill>
                        <a:srgbClr val="CCCCCC"/>
                      </a:solidFill>
                      <a:prstDash val="solid"/>
                    </a:lnR>
                    <a:lnT w="28575">
                      <a:solidFill>
                        <a:srgbClr val="CCCCCC"/>
                      </a:solidFill>
                      <a:prstDash val="solid"/>
                    </a:lnT>
                    <a:lnB w="28575">
                      <a:solidFill>
                        <a:srgbClr val="CCCCCC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28575">
                      <a:solidFill>
                        <a:srgbClr val="CCCCCC"/>
                      </a:solidFill>
                      <a:prstDash val="solid"/>
                    </a:lnL>
                    <a:lnR w="28575">
                      <a:solidFill>
                        <a:srgbClr val="CCCCCC"/>
                      </a:solidFill>
                      <a:prstDash val="solid"/>
                    </a:lnR>
                    <a:lnT w="28575">
                      <a:solidFill>
                        <a:srgbClr val="CCCCCC"/>
                      </a:solidFill>
                      <a:prstDash val="solid"/>
                    </a:lnT>
                    <a:lnB w="28575">
                      <a:solidFill>
                        <a:srgbClr val="CCCCCC"/>
                      </a:solidFill>
                      <a:prstDash val="solid"/>
                    </a:lnB>
                  </a:tcPr>
                </a:tc>
              </a:tr>
              <a:tr h="98615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90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algn="ctr" marL="5143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1450">
                          <a:solidFill>
                            <a:srgbClr val="237D12"/>
                          </a:solidFill>
                          <a:latin typeface="Arial"/>
                          <a:cs typeface="Arial"/>
                        </a:rPr>
                        <a:t>Cuadro</a:t>
                      </a:r>
                      <a:r>
                        <a:rPr dirty="0" sz="1450" spc="80">
                          <a:solidFill>
                            <a:srgbClr val="237D12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 spc="15">
                          <a:solidFill>
                            <a:srgbClr val="237D12"/>
                          </a:solidFill>
                          <a:latin typeface="Arial"/>
                          <a:cs typeface="Arial"/>
                        </a:rPr>
                        <a:t>2</a:t>
                      </a:r>
                      <a:endParaRPr sz="1450">
                        <a:latin typeface="Arial"/>
                        <a:cs typeface="Arial"/>
                      </a:endParaRPr>
                    </a:p>
                  </a:txBody>
                  <a:tcPr marL="0" marR="0" marB="0" marT="201930">
                    <a:lnL w="28575">
                      <a:solidFill>
                        <a:srgbClr val="CCCCCC"/>
                      </a:solidFill>
                      <a:prstDash val="solid"/>
                    </a:lnL>
                    <a:lnR w="28575">
                      <a:solidFill>
                        <a:srgbClr val="CCCCCC"/>
                      </a:solidFill>
                      <a:prstDash val="solid"/>
                    </a:lnR>
                    <a:lnT w="28575">
                      <a:solidFill>
                        <a:srgbClr val="CCCCCC"/>
                      </a:solidFill>
                      <a:prstDash val="solid"/>
                    </a:lnT>
                    <a:lnB w="28575">
                      <a:solidFill>
                        <a:srgbClr val="CCCCCC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10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362585" marR="577215">
                        <a:lnSpc>
                          <a:spcPct val="104200"/>
                        </a:lnSpc>
                      </a:pPr>
                      <a:r>
                        <a:rPr dirty="0" sz="1450" spc="1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Grupo</a:t>
                      </a:r>
                      <a:r>
                        <a:rPr dirty="0" sz="1450" spc="5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 spc="1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de</a:t>
                      </a:r>
                      <a:r>
                        <a:rPr dirty="0" sz="1450" spc="6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 spc="1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voluntarios</a:t>
                      </a:r>
                      <a:r>
                        <a:rPr dirty="0" sz="1450" spc="5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 spc="1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en</a:t>
                      </a:r>
                      <a:r>
                        <a:rPr dirty="0" sz="1450" spc="6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 spc="1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un</a:t>
                      </a:r>
                      <a:r>
                        <a:rPr dirty="0" sz="1450" spc="5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 spc="1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evento</a:t>
                      </a:r>
                      <a:r>
                        <a:rPr dirty="0" sz="1450" spc="6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 spc="1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para</a:t>
                      </a:r>
                      <a:r>
                        <a:rPr dirty="0" sz="1450" spc="5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 spc="-1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sembrar árboles.</a:t>
                      </a:r>
                      <a:endParaRPr sz="1450">
                        <a:latin typeface="Arial"/>
                        <a:cs typeface="Arial"/>
                      </a:endParaRPr>
                    </a:p>
                  </a:txBody>
                  <a:tcPr marL="0" marR="0" marB="0" marT="77470">
                    <a:lnL w="28575">
                      <a:solidFill>
                        <a:srgbClr val="CCCCCC"/>
                      </a:solidFill>
                      <a:prstDash val="solid"/>
                    </a:lnL>
                    <a:lnR w="28575">
                      <a:solidFill>
                        <a:srgbClr val="CCCCCC"/>
                      </a:solidFill>
                      <a:prstDash val="solid"/>
                    </a:lnR>
                    <a:lnT w="28575">
                      <a:solidFill>
                        <a:srgbClr val="CCCCCC"/>
                      </a:solidFill>
                      <a:prstDash val="solid"/>
                    </a:lnT>
                    <a:lnB w="28575">
                      <a:solidFill>
                        <a:srgbClr val="CCCCCC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90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358775">
                        <a:lnSpc>
                          <a:spcPct val="100000"/>
                        </a:lnSpc>
                      </a:pPr>
                      <a:r>
                        <a:rPr dirty="0" sz="1450" spc="1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“Únase</a:t>
                      </a:r>
                      <a:r>
                        <a:rPr dirty="0" sz="1450" spc="4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 spc="1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450" spc="4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 spc="1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un</a:t>
                      </a:r>
                      <a:r>
                        <a:rPr dirty="0" sz="1450" spc="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 spc="1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movimiento</a:t>
                      </a:r>
                      <a:r>
                        <a:rPr dirty="0" sz="1450" spc="4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 spc="1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impulsado</a:t>
                      </a:r>
                      <a:r>
                        <a:rPr dirty="0" sz="1450" spc="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 spc="5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por</a:t>
                      </a:r>
                      <a:r>
                        <a:rPr dirty="0" sz="1450" spc="4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 spc="5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la</a:t>
                      </a:r>
                      <a:r>
                        <a:rPr dirty="0" sz="1450" spc="4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 spc="-1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comunidad...”</a:t>
                      </a:r>
                      <a:endParaRPr sz="1450">
                        <a:latin typeface="Arial"/>
                        <a:cs typeface="Arial"/>
                      </a:endParaRPr>
                    </a:p>
                  </a:txBody>
                  <a:tcPr marL="0" marR="0" marB="0" marT="201930">
                    <a:lnL w="28575">
                      <a:solidFill>
                        <a:srgbClr val="CCCCCC"/>
                      </a:solidFill>
                      <a:prstDash val="solid"/>
                    </a:lnL>
                    <a:lnR w="28575">
                      <a:solidFill>
                        <a:srgbClr val="CCCCCC"/>
                      </a:solidFill>
                      <a:prstDash val="solid"/>
                    </a:lnR>
                    <a:lnT w="28575">
                      <a:solidFill>
                        <a:srgbClr val="CCCCCC"/>
                      </a:solidFill>
                      <a:prstDash val="solid"/>
                    </a:lnT>
                    <a:lnB w="28575">
                      <a:solidFill>
                        <a:srgbClr val="CCCCCC"/>
                      </a:solidFill>
                      <a:prstDash val="solid"/>
                    </a:lnB>
                  </a:tcPr>
                </a:tc>
              </a:tr>
              <a:tr h="98615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30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algn="ctr" marL="5778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1450">
                          <a:solidFill>
                            <a:srgbClr val="237D12"/>
                          </a:solidFill>
                          <a:latin typeface="Arial"/>
                          <a:cs typeface="Arial"/>
                        </a:rPr>
                        <a:t>Cuadro</a:t>
                      </a:r>
                      <a:r>
                        <a:rPr dirty="0" sz="1450" spc="80">
                          <a:solidFill>
                            <a:srgbClr val="237D12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 spc="60">
                          <a:solidFill>
                            <a:srgbClr val="237D12"/>
                          </a:solidFill>
                          <a:latin typeface="Arial"/>
                          <a:cs typeface="Arial"/>
                        </a:rPr>
                        <a:t>3</a:t>
                      </a:r>
                      <a:endParaRPr sz="1450">
                        <a:latin typeface="Arial"/>
                        <a:cs typeface="Arial"/>
                      </a:endParaRPr>
                    </a:p>
                  </a:txBody>
                  <a:tcPr marL="0" marR="0" marB="0" marT="194310">
                    <a:lnL w="28575">
                      <a:solidFill>
                        <a:srgbClr val="CCCCCC"/>
                      </a:solidFill>
                      <a:prstDash val="solid"/>
                    </a:lnL>
                    <a:lnR w="28575">
                      <a:solidFill>
                        <a:srgbClr val="CCCCCC"/>
                      </a:solidFill>
                      <a:prstDash val="solid"/>
                    </a:lnR>
                    <a:lnT w="28575">
                      <a:solidFill>
                        <a:srgbClr val="CCCCCC"/>
                      </a:solidFill>
                      <a:prstDash val="solid"/>
                    </a:lnT>
                    <a:lnB w="28575">
                      <a:solidFill>
                        <a:srgbClr val="CCCCCC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362585" marR="956310">
                        <a:lnSpc>
                          <a:spcPct val="104200"/>
                        </a:lnSpc>
                      </a:pP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Familias</a:t>
                      </a:r>
                      <a:r>
                        <a:rPr dirty="0" sz="1450" spc="8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jóvenes</a:t>
                      </a:r>
                      <a:r>
                        <a:rPr dirty="0" sz="1450" spc="8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dirty="0" sz="1450" spc="8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grupos</a:t>
                      </a:r>
                      <a:r>
                        <a:rPr dirty="0" sz="1450" spc="8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de</a:t>
                      </a:r>
                      <a:r>
                        <a:rPr dirty="0" sz="1450" spc="8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 spc="-2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niños </a:t>
                      </a:r>
                      <a:r>
                        <a:rPr dirty="0" sz="1450" spc="4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interactuando</a:t>
                      </a:r>
                      <a:r>
                        <a:rPr dirty="0" sz="1450" spc="6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con</a:t>
                      </a:r>
                      <a:r>
                        <a:rPr dirty="0" sz="1450" spc="6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un</a:t>
                      </a:r>
                      <a:r>
                        <a:rPr dirty="0" sz="1450" spc="6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espacio</a:t>
                      </a:r>
                      <a:r>
                        <a:rPr dirty="0" sz="1450" spc="6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verde</a:t>
                      </a:r>
                      <a:r>
                        <a:rPr dirty="0" sz="1450" spc="6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 spc="-1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urbano.</a:t>
                      </a:r>
                      <a:endParaRPr sz="1450">
                        <a:latin typeface="Arial"/>
                        <a:cs typeface="Arial"/>
                      </a:endParaRPr>
                    </a:p>
                  </a:txBody>
                  <a:tcPr marL="0" marR="0" marB="0" marT="76200">
                    <a:lnL w="28575">
                      <a:solidFill>
                        <a:srgbClr val="CCCCCC"/>
                      </a:solidFill>
                      <a:prstDash val="solid"/>
                    </a:lnL>
                    <a:lnR w="28575">
                      <a:solidFill>
                        <a:srgbClr val="CCCCCC"/>
                      </a:solidFill>
                      <a:prstDash val="solid"/>
                    </a:lnR>
                    <a:lnT w="28575">
                      <a:solidFill>
                        <a:srgbClr val="CCCCCC"/>
                      </a:solidFill>
                      <a:prstDash val="solid"/>
                    </a:lnT>
                    <a:lnB w="28575">
                      <a:solidFill>
                        <a:srgbClr val="CCCCCC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58775" marR="896619">
                        <a:lnSpc>
                          <a:spcPct val="104200"/>
                        </a:lnSpc>
                        <a:spcBef>
                          <a:spcPts val="1310"/>
                        </a:spcBef>
                      </a:pPr>
                      <a:r>
                        <a:rPr dirty="0" sz="1450" spc="-2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“...</a:t>
                      </a:r>
                      <a:r>
                        <a:rPr dirty="0" sz="1450" spc="8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que</a:t>
                      </a:r>
                      <a:r>
                        <a:rPr dirty="0" sz="1450" spc="8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entiende</a:t>
                      </a:r>
                      <a:r>
                        <a:rPr dirty="0" sz="1450" spc="8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que</a:t>
                      </a:r>
                      <a:r>
                        <a:rPr dirty="0" sz="1450" spc="8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los</a:t>
                      </a:r>
                      <a:r>
                        <a:rPr dirty="0" sz="1450" spc="8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árboles</a:t>
                      </a:r>
                      <a:r>
                        <a:rPr dirty="0" sz="1450" spc="8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 spc="6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y</a:t>
                      </a:r>
                      <a:r>
                        <a:rPr dirty="0" sz="1450" spc="8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los</a:t>
                      </a:r>
                      <a:r>
                        <a:rPr dirty="0" sz="1450" spc="8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 spc="-1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espacios </a:t>
                      </a: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verdes</a:t>
                      </a:r>
                      <a:r>
                        <a:rPr dirty="0" sz="1450" spc="6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pueden</a:t>
                      </a:r>
                      <a:r>
                        <a:rPr dirty="0" sz="1450" spc="6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influir </a:t>
                      </a: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en</a:t>
                      </a:r>
                      <a:r>
                        <a:rPr dirty="0" sz="1450" spc="7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 spc="4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nuestro</a:t>
                      </a:r>
                      <a:r>
                        <a:rPr dirty="0" sz="1450" spc="6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presente</a:t>
                      </a:r>
                      <a:r>
                        <a:rPr dirty="0" sz="1450" spc="6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y </a:t>
                      </a:r>
                      <a:r>
                        <a:rPr dirty="0" sz="1450" spc="-2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dar </a:t>
                      </a:r>
                      <a:r>
                        <a:rPr dirty="0" sz="1450" spc="5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forma</a:t>
                      </a:r>
                      <a:r>
                        <a:rPr dirty="0" sz="1450" spc="-3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450" spc="-3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 spc="4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nuestro</a:t>
                      </a:r>
                      <a:r>
                        <a:rPr dirty="0" sz="1450" spc="-3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 spc="4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futuro”.</a:t>
                      </a:r>
                      <a:endParaRPr sz="1450">
                        <a:latin typeface="Arial"/>
                        <a:cs typeface="Arial"/>
                      </a:endParaRPr>
                    </a:p>
                  </a:txBody>
                  <a:tcPr marL="0" marR="0" marB="0" marT="166370">
                    <a:lnL w="28575">
                      <a:solidFill>
                        <a:srgbClr val="CCCCCC"/>
                      </a:solidFill>
                      <a:prstDash val="solid"/>
                    </a:lnL>
                    <a:lnR w="28575">
                      <a:solidFill>
                        <a:srgbClr val="CCCCCC"/>
                      </a:solidFill>
                      <a:prstDash val="solid"/>
                    </a:lnR>
                    <a:lnT w="28575">
                      <a:solidFill>
                        <a:srgbClr val="CCCCCC"/>
                      </a:solidFill>
                      <a:prstDash val="solid"/>
                    </a:lnT>
                    <a:lnB w="28575">
                      <a:solidFill>
                        <a:srgbClr val="CCCCCC"/>
                      </a:solidFill>
                      <a:prstDash val="solid"/>
                    </a:lnB>
                  </a:tcPr>
                </a:tc>
              </a:tr>
              <a:tr h="98615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80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algn="ctr" marL="57150">
                        <a:lnSpc>
                          <a:spcPct val="100000"/>
                        </a:lnSpc>
                      </a:pPr>
                      <a:r>
                        <a:rPr dirty="0" sz="1450">
                          <a:solidFill>
                            <a:srgbClr val="237D12"/>
                          </a:solidFill>
                          <a:latin typeface="Arial"/>
                          <a:cs typeface="Arial"/>
                        </a:rPr>
                        <a:t>Cuadro</a:t>
                      </a:r>
                      <a:r>
                        <a:rPr dirty="0" sz="1450" spc="80">
                          <a:solidFill>
                            <a:srgbClr val="237D12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 spc="60">
                          <a:solidFill>
                            <a:srgbClr val="237D12"/>
                          </a:solidFill>
                          <a:latin typeface="Arial"/>
                          <a:cs typeface="Arial"/>
                        </a:rPr>
                        <a:t>4</a:t>
                      </a:r>
                      <a:endParaRPr sz="1450">
                        <a:latin typeface="Arial"/>
                        <a:cs typeface="Arial"/>
                      </a:endParaRPr>
                    </a:p>
                  </a:txBody>
                  <a:tcPr marL="0" marR="0" marB="0" marT="200660">
                    <a:lnL w="28575">
                      <a:solidFill>
                        <a:srgbClr val="CCCCCC"/>
                      </a:solidFill>
                      <a:prstDash val="solid"/>
                    </a:lnL>
                    <a:lnR w="28575">
                      <a:solidFill>
                        <a:srgbClr val="CCCCCC"/>
                      </a:solidFill>
                      <a:prstDash val="solid"/>
                    </a:lnR>
                    <a:lnT w="28575">
                      <a:solidFill>
                        <a:srgbClr val="CCCCCC"/>
                      </a:solidFill>
                      <a:prstDash val="solid"/>
                    </a:lnT>
                    <a:lnB w="28575">
                      <a:solidFill>
                        <a:srgbClr val="CCCCCC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75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362585">
                        <a:lnSpc>
                          <a:spcPct val="100000"/>
                        </a:lnSpc>
                      </a:pP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Parque</a:t>
                      </a:r>
                      <a:r>
                        <a:rPr dirty="0" sz="1450" spc="8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dirty="0" sz="1450" spc="8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 spc="6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parklet</a:t>
                      </a:r>
                      <a:r>
                        <a:rPr dirty="0" sz="1450" spc="8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vibrante,</a:t>
                      </a:r>
                      <a:r>
                        <a:rPr dirty="0" sz="1450" spc="8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lleno</a:t>
                      </a:r>
                      <a:r>
                        <a:rPr dirty="0" sz="1450" spc="8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de</a:t>
                      </a:r>
                      <a:r>
                        <a:rPr dirty="0" sz="1450" spc="8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 spc="-1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actividad</a:t>
                      </a:r>
                      <a:endParaRPr sz="1450">
                        <a:latin typeface="Arial"/>
                        <a:cs typeface="Arial"/>
                      </a:endParaRPr>
                    </a:p>
                  </a:txBody>
                  <a:tcPr marL="0" marR="0" marB="0" marT="200025">
                    <a:lnL w="28575">
                      <a:solidFill>
                        <a:srgbClr val="CCCCCC"/>
                      </a:solidFill>
                      <a:prstDash val="solid"/>
                    </a:lnL>
                    <a:lnR w="28575">
                      <a:solidFill>
                        <a:srgbClr val="CCCCCC"/>
                      </a:solidFill>
                      <a:prstDash val="solid"/>
                    </a:lnR>
                    <a:lnT w="28575">
                      <a:solidFill>
                        <a:srgbClr val="CCCCCC"/>
                      </a:solidFill>
                      <a:prstDash val="solid"/>
                    </a:lnT>
                    <a:lnB w="28575">
                      <a:solidFill>
                        <a:srgbClr val="CCCCCC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75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358775">
                        <a:lnSpc>
                          <a:spcPct val="100000"/>
                        </a:lnSpc>
                      </a:pP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“Y</a:t>
                      </a:r>
                      <a:r>
                        <a:rPr dirty="0" sz="1450" spc="7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que</a:t>
                      </a:r>
                      <a:r>
                        <a:rPr dirty="0" sz="1450" spc="7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todos</a:t>
                      </a:r>
                      <a:r>
                        <a:rPr dirty="0" sz="1450" spc="7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deberían</a:t>
                      </a:r>
                      <a:r>
                        <a:rPr dirty="0" sz="1450" spc="7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 spc="5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tener</a:t>
                      </a:r>
                      <a:r>
                        <a:rPr dirty="0" sz="1450" spc="7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acceso</a:t>
                      </a:r>
                      <a:r>
                        <a:rPr dirty="0" sz="1450" spc="7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450" spc="7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 spc="-1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ellos”.</a:t>
                      </a:r>
                      <a:endParaRPr sz="1450">
                        <a:latin typeface="Arial"/>
                        <a:cs typeface="Arial"/>
                      </a:endParaRPr>
                    </a:p>
                  </a:txBody>
                  <a:tcPr marL="0" marR="0" marB="0" marT="200025">
                    <a:lnL w="28575">
                      <a:solidFill>
                        <a:srgbClr val="CCCCCC"/>
                      </a:solidFill>
                      <a:prstDash val="solid"/>
                    </a:lnL>
                    <a:lnR w="28575">
                      <a:solidFill>
                        <a:srgbClr val="CCCCCC"/>
                      </a:solidFill>
                      <a:prstDash val="solid"/>
                    </a:lnR>
                    <a:lnT w="28575">
                      <a:solidFill>
                        <a:srgbClr val="CCCCCC"/>
                      </a:solidFill>
                      <a:prstDash val="solid"/>
                    </a:lnT>
                    <a:lnB w="28575">
                      <a:solidFill>
                        <a:srgbClr val="CCCCCC"/>
                      </a:solidFill>
                      <a:prstDash val="solid"/>
                    </a:lnB>
                  </a:tcPr>
                </a:tc>
              </a:tr>
              <a:tr h="98615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420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algn="ctr" marL="59690">
                        <a:lnSpc>
                          <a:spcPct val="100000"/>
                        </a:lnSpc>
                      </a:pPr>
                      <a:r>
                        <a:rPr dirty="0" sz="1450">
                          <a:solidFill>
                            <a:srgbClr val="237D12"/>
                          </a:solidFill>
                          <a:latin typeface="Arial"/>
                          <a:cs typeface="Arial"/>
                        </a:rPr>
                        <a:t>Cuadro</a:t>
                      </a:r>
                      <a:r>
                        <a:rPr dirty="0" sz="1450" spc="80">
                          <a:solidFill>
                            <a:srgbClr val="237D12"/>
                          </a:solidFill>
                          <a:latin typeface="Arial"/>
                          <a:cs typeface="Arial"/>
                        </a:rPr>
                        <a:t> 5</a:t>
                      </a:r>
                      <a:endParaRPr sz="1450">
                        <a:latin typeface="Arial"/>
                        <a:cs typeface="Arial"/>
                      </a:endParaRPr>
                    </a:p>
                  </a:txBody>
                  <a:tcPr marL="0" marR="0" marB="0" marT="180340">
                    <a:lnL w="28575">
                      <a:solidFill>
                        <a:srgbClr val="CCCCCC"/>
                      </a:solidFill>
                      <a:prstDash val="solid"/>
                    </a:lnL>
                    <a:lnR w="28575">
                      <a:solidFill>
                        <a:srgbClr val="CCCCCC"/>
                      </a:solidFill>
                      <a:prstDash val="solid"/>
                    </a:lnR>
                    <a:lnT w="28575">
                      <a:solidFill>
                        <a:srgbClr val="CCCCCC"/>
                      </a:solidFill>
                      <a:prstDash val="solid"/>
                    </a:lnT>
                    <a:lnB w="28575">
                      <a:solidFill>
                        <a:srgbClr val="CCCCCC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2585" marR="783590">
                        <a:lnSpc>
                          <a:spcPct val="104200"/>
                        </a:lnSpc>
                        <a:spcBef>
                          <a:spcPts val="1350"/>
                        </a:spcBef>
                      </a:pP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Vista</a:t>
                      </a:r>
                      <a:r>
                        <a:rPr dirty="0" sz="1450" spc="7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aérea</a:t>
                      </a:r>
                      <a:r>
                        <a:rPr dirty="0" sz="1450" spc="7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de</a:t>
                      </a:r>
                      <a:r>
                        <a:rPr dirty="0" sz="1450" spc="7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un</a:t>
                      </a:r>
                      <a:r>
                        <a:rPr dirty="0" sz="1450" spc="7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área</a:t>
                      </a:r>
                      <a:r>
                        <a:rPr dirty="0" sz="1450" spc="7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urbana</a:t>
                      </a:r>
                      <a:r>
                        <a:rPr dirty="0" sz="1450" spc="7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 spc="-1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densamente </a:t>
                      </a: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poblada</a:t>
                      </a:r>
                      <a:r>
                        <a:rPr dirty="0" sz="1450" spc="10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con</a:t>
                      </a:r>
                      <a:r>
                        <a:rPr dirty="0" sz="1450" spc="10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una</a:t>
                      </a:r>
                      <a:r>
                        <a:rPr dirty="0" sz="1450" spc="11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 spc="4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cantidad</a:t>
                      </a:r>
                      <a:r>
                        <a:rPr dirty="0" sz="1450" spc="10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saludable</a:t>
                      </a:r>
                      <a:r>
                        <a:rPr dirty="0" sz="1450" spc="11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de</a:t>
                      </a:r>
                      <a:r>
                        <a:rPr dirty="0" sz="1450" spc="10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 spc="-1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copas </a:t>
                      </a: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de</a:t>
                      </a:r>
                      <a:r>
                        <a:rPr dirty="0" sz="1450" spc="4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 spc="-1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árboles.</a:t>
                      </a:r>
                      <a:endParaRPr sz="1450">
                        <a:latin typeface="Arial"/>
                        <a:cs typeface="Arial"/>
                      </a:endParaRPr>
                    </a:p>
                  </a:txBody>
                  <a:tcPr marL="0" marR="0" marB="0" marT="171450">
                    <a:lnL w="28575">
                      <a:solidFill>
                        <a:srgbClr val="CCCCCC"/>
                      </a:solidFill>
                      <a:prstDash val="solid"/>
                    </a:lnL>
                    <a:lnR w="28575">
                      <a:solidFill>
                        <a:srgbClr val="CCCCCC"/>
                      </a:solidFill>
                      <a:prstDash val="solid"/>
                    </a:lnR>
                    <a:lnT w="28575">
                      <a:solidFill>
                        <a:srgbClr val="CCCCCC"/>
                      </a:solidFill>
                      <a:prstDash val="solid"/>
                    </a:lnT>
                    <a:lnB w="28575">
                      <a:solidFill>
                        <a:srgbClr val="CCCCCC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90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358775" marR="374015">
                        <a:lnSpc>
                          <a:spcPct val="104200"/>
                        </a:lnSpc>
                      </a:pP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“Los</a:t>
                      </a:r>
                      <a:r>
                        <a:rPr dirty="0" sz="1450" spc="9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espacios</a:t>
                      </a:r>
                      <a:r>
                        <a:rPr dirty="0" sz="1450" spc="10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verdes</a:t>
                      </a:r>
                      <a:r>
                        <a:rPr dirty="0" sz="1450" spc="9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urbanos</a:t>
                      </a:r>
                      <a:r>
                        <a:rPr dirty="0" sz="1450" spc="10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no</a:t>
                      </a:r>
                      <a:r>
                        <a:rPr dirty="0" sz="1450" spc="10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solo</a:t>
                      </a:r>
                      <a:r>
                        <a:rPr dirty="0" sz="1450" spc="9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son</a:t>
                      </a:r>
                      <a:r>
                        <a:rPr dirty="0" sz="1450" spc="10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 spc="-1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hermosos... </a:t>
                      </a: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Son</a:t>
                      </a:r>
                      <a:r>
                        <a:rPr dirty="0" sz="1450" spc="2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 spc="-1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vitales”.</a:t>
                      </a:r>
                      <a:endParaRPr sz="1450">
                        <a:latin typeface="Arial"/>
                        <a:cs typeface="Arial"/>
                      </a:endParaRPr>
                    </a:p>
                  </a:txBody>
                  <a:tcPr marL="0" marR="0" marB="0" marT="74930">
                    <a:lnL w="28575">
                      <a:solidFill>
                        <a:srgbClr val="CCCCCC"/>
                      </a:solidFill>
                      <a:prstDash val="solid"/>
                    </a:lnL>
                    <a:lnR w="28575">
                      <a:solidFill>
                        <a:srgbClr val="CCCCCC"/>
                      </a:solidFill>
                      <a:prstDash val="solid"/>
                    </a:lnR>
                    <a:lnT w="28575">
                      <a:solidFill>
                        <a:srgbClr val="CCCCCC"/>
                      </a:solidFill>
                      <a:prstDash val="solid"/>
                    </a:lnT>
                    <a:lnB w="28575">
                      <a:solidFill>
                        <a:srgbClr val="CCCCCC"/>
                      </a:solidFill>
                      <a:prstDash val="solid"/>
                    </a:lnB>
                  </a:tcPr>
                </a:tc>
              </a:tr>
              <a:tr h="99949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460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algn="ctr" marL="55880">
                        <a:lnSpc>
                          <a:spcPct val="100000"/>
                        </a:lnSpc>
                      </a:pPr>
                      <a:r>
                        <a:rPr dirty="0" sz="1450">
                          <a:solidFill>
                            <a:srgbClr val="237D12"/>
                          </a:solidFill>
                          <a:latin typeface="Arial"/>
                          <a:cs typeface="Arial"/>
                        </a:rPr>
                        <a:t>Cuadro</a:t>
                      </a:r>
                      <a:r>
                        <a:rPr dirty="0" sz="1450" spc="80">
                          <a:solidFill>
                            <a:srgbClr val="237D12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 spc="55">
                          <a:solidFill>
                            <a:srgbClr val="237D12"/>
                          </a:solidFill>
                          <a:latin typeface="Arial"/>
                          <a:cs typeface="Arial"/>
                        </a:rPr>
                        <a:t>6</a:t>
                      </a:r>
                      <a:endParaRPr sz="1450">
                        <a:latin typeface="Arial"/>
                        <a:cs typeface="Arial"/>
                      </a:endParaRPr>
                    </a:p>
                  </a:txBody>
                  <a:tcPr marL="0" marR="0" marB="0" marT="185420">
                    <a:lnL w="28575">
                      <a:solidFill>
                        <a:srgbClr val="CCCCCC"/>
                      </a:solidFill>
                      <a:prstDash val="solid"/>
                    </a:lnL>
                    <a:lnR w="28575">
                      <a:solidFill>
                        <a:srgbClr val="CCCCCC"/>
                      </a:solidFill>
                      <a:prstDash val="solid"/>
                    </a:lnR>
                    <a:lnT w="28575">
                      <a:solidFill>
                        <a:srgbClr val="CCCCCC"/>
                      </a:solidFill>
                      <a:prstDash val="solid"/>
                    </a:lnT>
                    <a:lnB w="28575">
                      <a:solidFill>
                        <a:srgbClr val="CCCCCC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80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362585" marR="577215">
                        <a:lnSpc>
                          <a:spcPct val="104200"/>
                        </a:lnSpc>
                      </a:pP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Grupo</a:t>
                      </a:r>
                      <a:r>
                        <a:rPr dirty="0" sz="1450" spc="10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de</a:t>
                      </a:r>
                      <a:r>
                        <a:rPr dirty="0" sz="1450" spc="11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personas</a:t>
                      </a:r>
                      <a:r>
                        <a:rPr dirty="0" sz="1450" spc="10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cosechando</a:t>
                      </a:r>
                      <a:r>
                        <a:rPr dirty="0" sz="1450" spc="11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 spc="5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frutas,</a:t>
                      </a:r>
                      <a:r>
                        <a:rPr dirty="0" sz="1450" spc="10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 spc="-1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verduras </a:t>
                      </a:r>
                      <a:r>
                        <a:rPr dirty="0" sz="1450" spc="6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y</a:t>
                      </a:r>
                      <a:r>
                        <a:rPr dirty="0" sz="1450" spc="3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 spc="1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hortalizas</a:t>
                      </a:r>
                      <a:r>
                        <a:rPr dirty="0" sz="1450" spc="3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 spc="1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en</a:t>
                      </a:r>
                      <a:r>
                        <a:rPr dirty="0" sz="1450" spc="3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 spc="1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una</a:t>
                      </a:r>
                      <a:r>
                        <a:rPr dirty="0" sz="1450" spc="3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 spc="5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huerta</a:t>
                      </a:r>
                      <a:r>
                        <a:rPr dirty="0" sz="1450" spc="3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 spc="-1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comunitaria.</a:t>
                      </a:r>
                      <a:endParaRPr sz="1450">
                        <a:latin typeface="Arial"/>
                        <a:cs typeface="Arial"/>
                      </a:endParaRPr>
                    </a:p>
                  </a:txBody>
                  <a:tcPr marL="0" marR="0" marB="0" marT="73660">
                    <a:lnL w="28575">
                      <a:solidFill>
                        <a:srgbClr val="CCCCCC"/>
                      </a:solidFill>
                      <a:prstDash val="solid"/>
                    </a:lnL>
                    <a:lnR w="28575">
                      <a:solidFill>
                        <a:srgbClr val="CCCCCC"/>
                      </a:solidFill>
                      <a:prstDash val="solid"/>
                    </a:lnR>
                    <a:lnT w="28575">
                      <a:solidFill>
                        <a:srgbClr val="CCCCCC"/>
                      </a:solidFill>
                      <a:prstDash val="solid"/>
                    </a:lnT>
                    <a:lnB w="28575">
                      <a:solidFill>
                        <a:srgbClr val="CCCCCC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75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358775" marR="537845">
                        <a:lnSpc>
                          <a:spcPct val="104200"/>
                        </a:lnSpc>
                      </a:pPr>
                      <a:r>
                        <a:rPr dirty="0" sz="1450" spc="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“Nos</a:t>
                      </a:r>
                      <a:r>
                        <a:rPr dirty="0" sz="1450" spc="10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conectan,</a:t>
                      </a:r>
                      <a:r>
                        <a:rPr dirty="0" sz="1450" spc="11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hacen</a:t>
                      </a:r>
                      <a:r>
                        <a:rPr dirty="0" sz="1450" spc="10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que</a:t>
                      </a:r>
                      <a:r>
                        <a:rPr dirty="0" sz="1450" spc="11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los</a:t>
                      </a:r>
                      <a:r>
                        <a:rPr dirty="0" sz="1450" spc="10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vecindarios</a:t>
                      </a:r>
                      <a:r>
                        <a:rPr dirty="0" sz="1450" spc="11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sean</a:t>
                      </a:r>
                      <a:r>
                        <a:rPr dirty="0" sz="1450" spc="10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 spc="-2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más </a:t>
                      </a: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dinámicos</a:t>
                      </a:r>
                      <a:r>
                        <a:rPr dirty="0" sz="1450" spc="7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 spc="6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y</a:t>
                      </a:r>
                      <a:r>
                        <a:rPr dirty="0" sz="1450" spc="8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 spc="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fomentan</a:t>
                      </a:r>
                      <a:r>
                        <a:rPr dirty="0" sz="1450" spc="7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un</a:t>
                      </a:r>
                      <a:r>
                        <a:rPr dirty="0" sz="1450" spc="8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sentido</a:t>
                      </a:r>
                      <a:r>
                        <a:rPr dirty="0" sz="1450" spc="7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de</a:t>
                      </a:r>
                      <a:r>
                        <a:rPr dirty="0" sz="1450" spc="8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 spc="-1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comunidad”.</a:t>
                      </a:r>
                      <a:endParaRPr sz="1450">
                        <a:latin typeface="Arial"/>
                        <a:cs typeface="Arial"/>
                      </a:endParaRPr>
                    </a:p>
                  </a:txBody>
                  <a:tcPr marL="0" marR="0" marB="0" marT="60325">
                    <a:lnL w="28575">
                      <a:solidFill>
                        <a:srgbClr val="CCCCCC"/>
                      </a:solidFill>
                      <a:prstDash val="solid"/>
                    </a:lnL>
                    <a:lnR w="28575">
                      <a:solidFill>
                        <a:srgbClr val="CCCCCC"/>
                      </a:solidFill>
                      <a:prstDash val="solid"/>
                    </a:lnR>
                    <a:lnT w="28575">
                      <a:solidFill>
                        <a:srgbClr val="CCCCCC"/>
                      </a:solidFill>
                      <a:prstDash val="solid"/>
                    </a:lnT>
                    <a:lnB w="28575">
                      <a:solidFill>
                        <a:srgbClr val="CCCCCC"/>
                      </a:solidFill>
                      <a:prstDash val="solid"/>
                    </a:lnB>
                  </a:tcPr>
                </a:tc>
              </a:tr>
              <a:tr h="99631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05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algn="ctr" marL="52069">
                        <a:lnSpc>
                          <a:spcPct val="100000"/>
                        </a:lnSpc>
                      </a:pPr>
                      <a:r>
                        <a:rPr dirty="0" sz="1450">
                          <a:solidFill>
                            <a:srgbClr val="237D12"/>
                          </a:solidFill>
                          <a:latin typeface="Arial"/>
                          <a:cs typeface="Arial"/>
                        </a:rPr>
                        <a:t>Cuadro</a:t>
                      </a:r>
                      <a:r>
                        <a:rPr dirty="0" sz="1450" spc="80">
                          <a:solidFill>
                            <a:srgbClr val="237D12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 spc="10">
                          <a:solidFill>
                            <a:srgbClr val="237D12"/>
                          </a:solidFill>
                          <a:latin typeface="Arial"/>
                          <a:cs typeface="Arial"/>
                        </a:rPr>
                        <a:t>7</a:t>
                      </a:r>
                      <a:endParaRPr sz="1450">
                        <a:latin typeface="Arial"/>
                        <a:cs typeface="Arial"/>
                      </a:endParaRPr>
                    </a:p>
                  </a:txBody>
                  <a:tcPr marL="0" marR="0" marB="0" marT="191135">
                    <a:lnL w="28575">
                      <a:solidFill>
                        <a:srgbClr val="CCCCCC"/>
                      </a:solidFill>
                      <a:prstDash val="solid"/>
                    </a:lnL>
                    <a:lnR w="28575">
                      <a:solidFill>
                        <a:srgbClr val="CCCCCC"/>
                      </a:solidFill>
                      <a:prstDash val="solid"/>
                    </a:lnR>
                    <a:lnT w="28575">
                      <a:solidFill>
                        <a:srgbClr val="CCCCCC"/>
                      </a:solidFill>
                      <a:prstDash val="solid"/>
                    </a:lnT>
                    <a:lnB w="28575">
                      <a:solidFill>
                        <a:srgbClr val="CCCCCC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435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36258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Logotipo</a:t>
                      </a:r>
                      <a:r>
                        <a:rPr dirty="0" sz="1450" spc="9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 spc="6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y</a:t>
                      </a:r>
                      <a:r>
                        <a:rPr dirty="0" sz="1450" spc="10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 spc="-1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URL</a:t>
                      </a:r>
                      <a:r>
                        <a:rPr dirty="0" sz="1450" spc="10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de</a:t>
                      </a:r>
                      <a:r>
                        <a:rPr dirty="0" sz="1450" spc="9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Spreading</a:t>
                      </a:r>
                      <a:r>
                        <a:rPr dirty="0" sz="1450" spc="10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 spc="-1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Roots.</a:t>
                      </a:r>
                      <a:endParaRPr sz="1450">
                        <a:latin typeface="Arial"/>
                        <a:cs typeface="Arial"/>
                      </a:endParaRPr>
                    </a:p>
                  </a:txBody>
                  <a:tcPr marL="0" marR="0" marB="0" marT="182245">
                    <a:lnL w="28575">
                      <a:solidFill>
                        <a:srgbClr val="CCCCCC"/>
                      </a:solidFill>
                      <a:prstDash val="solid"/>
                    </a:lnL>
                    <a:lnR w="28575">
                      <a:solidFill>
                        <a:srgbClr val="CCCCCC"/>
                      </a:solidFill>
                      <a:prstDash val="solid"/>
                    </a:lnR>
                    <a:lnT w="28575">
                      <a:solidFill>
                        <a:srgbClr val="CCCCCC"/>
                      </a:solidFill>
                      <a:prstDash val="solid"/>
                    </a:lnT>
                    <a:lnB w="28575">
                      <a:solidFill>
                        <a:srgbClr val="CCCCCC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20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358775" marR="443865">
                        <a:lnSpc>
                          <a:spcPct val="104200"/>
                        </a:lnSpc>
                      </a:pP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“Únase</a:t>
                      </a:r>
                      <a:r>
                        <a:rPr dirty="0" sz="1450" spc="6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dirty="0" sz="1450" spc="6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nuestra</a:t>
                      </a:r>
                      <a:r>
                        <a:rPr dirty="0" sz="1450" spc="6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causa</a:t>
                      </a:r>
                      <a:r>
                        <a:rPr dirty="0" sz="1450" spc="6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hoy</a:t>
                      </a:r>
                      <a:r>
                        <a:rPr dirty="0" sz="1450" spc="6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mismo.</a:t>
                      </a:r>
                      <a:r>
                        <a:rPr dirty="0" sz="1450" spc="7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Juntos,</a:t>
                      </a:r>
                      <a:r>
                        <a:rPr dirty="0" sz="1450" spc="6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 spc="-1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podemos </a:t>
                      </a: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crear</a:t>
                      </a:r>
                      <a:r>
                        <a:rPr dirty="0" sz="1450" spc="9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un</a:t>
                      </a:r>
                      <a:r>
                        <a:rPr dirty="0" sz="1450" spc="9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mundo</a:t>
                      </a:r>
                      <a:r>
                        <a:rPr dirty="0" sz="1450" spc="10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más</a:t>
                      </a:r>
                      <a:r>
                        <a:rPr dirty="0" sz="1450" spc="95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50" spc="-10">
                          <a:solidFill>
                            <a:srgbClr val="4D4D4D"/>
                          </a:solidFill>
                          <a:latin typeface="Arial"/>
                          <a:cs typeface="Arial"/>
                        </a:rPr>
                        <a:t>hermoso”.</a:t>
                      </a:r>
                      <a:endParaRPr sz="1450">
                        <a:latin typeface="Arial"/>
                        <a:cs typeface="Arial"/>
                      </a:endParaRPr>
                    </a:p>
                  </a:txBody>
                  <a:tcPr marL="0" marR="0" marB="0" marT="66040">
                    <a:lnL w="28575">
                      <a:solidFill>
                        <a:srgbClr val="CCCCCC"/>
                      </a:solidFill>
                      <a:prstDash val="solid"/>
                    </a:lnL>
                    <a:lnR w="28575">
                      <a:solidFill>
                        <a:srgbClr val="CCCCCC"/>
                      </a:solidFill>
                      <a:prstDash val="solid"/>
                    </a:lnR>
                    <a:lnT w="28575">
                      <a:solidFill>
                        <a:srgbClr val="CCCCCC"/>
                      </a:solidFill>
                      <a:prstDash val="solid"/>
                    </a:lnT>
                    <a:lnB w="28575">
                      <a:solidFill>
                        <a:srgbClr val="CCCCCC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5" name="object 5" descr=""/>
          <p:cNvSpPr txBox="1"/>
          <p:nvPr/>
        </p:nvSpPr>
        <p:spPr>
          <a:xfrm>
            <a:off x="741350" y="1792331"/>
            <a:ext cx="4698365" cy="3602354"/>
          </a:xfrm>
          <a:prstGeom prst="rect">
            <a:avLst/>
          </a:prstGeom>
        </p:spPr>
        <p:txBody>
          <a:bodyPr wrap="square" lIns="0" tIns="7620" rIns="0" bIns="0" rtlCol="0" vert="horz">
            <a:spAutoFit/>
          </a:bodyPr>
          <a:lstStyle/>
          <a:p>
            <a:pPr marL="12700" marR="5080">
              <a:lnSpc>
                <a:spcPct val="104200"/>
              </a:lnSpc>
              <a:spcBef>
                <a:spcPts val="60"/>
              </a:spcBef>
            </a:pP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Los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estudios</a:t>
            </a:r>
            <a:r>
              <a:rPr dirty="0" sz="1450" spc="9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han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demostrado</a:t>
            </a:r>
            <a:r>
              <a:rPr dirty="0" sz="1450" spc="9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que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las</a:t>
            </a:r>
            <a:r>
              <a:rPr dirty="0" sz="1450" spc="9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personas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retienen</a:t>
            </a:r>
            <a:r>
              <a:rPr dirty="0" sz="14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el</a:t>
            </a:r>
            <a:r>
              <a:rPr dirty="0" sz="14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90">
                <a:solidFill>
                  <a:srgbClr val="4D4D4D"/>
                </a:solidFill>
                <a:latin typeface="Arial"/>
                <a:cs typeface="Arial"/>
              </a:rPr>
              <a:t>80%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de</a:t>
            </a:r>
            <a:r>
              <a:rPr dirty="0" sz="14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lo</a:t>
            </a:r>
            <a:r>
              <a:rPr dirty="0" sz="14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que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ven.</a:t>
            </a:r>
            <a:r>
              <a:rPr dirty="0" sz="14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Además,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en</a:t>
            </a:r>
            <a:r>
              <a:rPr dirty="0" sz="14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el</a:t>
            </a:r>
            <a:r>
              <a:rPr dirty="0" sz="1450" spc="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segundo 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trimestre</a:t>
            </a:r>
            <a:r>
              <a:rPr dirty="0" sz="14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de</a:t>
            </a:r>
            <a:r>
              <a:rPr dirty="0" sz="14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2023,</a:t>
            </a:r>
            <a:r>
              <a:rPr dirty="0" sz="14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se</a:t>
            </a:r>
            <a:r>
              <a:rPr dirty="0" sz="14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informó</a:t>
            </a:r>
            <a:r>
              <a:rPr dirty="0" sz="14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que</a:t>
            </a:r>
            <a:r>
              <a:rPr dirty="0" sz="14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los</a:t>
            </a:r>
            <a:r>
              <a:rPr dirty="0" sz="14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videos</a:t>
            </a:r>
            <a:r>
              <a:rPr dirty="0" sz="14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en</a:t>
            </a:r>
            <a:r>
              <a:rPr dirty="0" sz="1450" spc="1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línea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tenían</a:t>
            </a:r>
            <a:r>
              <a:rPr dirty="0" sz="1450" spc="10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un</a:t>
            </a:r>
            <a:r>
              <a:rPr dirty="0" sz="1450" spc="10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alcance</a:t>
            </a:r>
            <a:r>
              <a:rPr dirty="0" sz="1450" spc="11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de</a:t>
            </a:r>
            <a:r>
              <a:rPr dirty="0" sz="1450" spc="10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audiencia</a:t>
            </a:r>
            <a:r>
              <a:rPr dirty="0" sz="1450" spc="11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del</a:t>
            </a:r>
            <a:r>
              <a:rPr dirty="0" sz="1450" spc="10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92.3%.</a:t>
            </a:r>
            <a:r>
              <a:rPr dirty="0" sz="1450" spc="11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Teniendo</a:t>
            </a:r>
            <a:r>
              <a:rPr dirty="0" sz="1450" spc="50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en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mente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estas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impactantes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estadísticas,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los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videos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podrían</a:t>
            </a:r>
            <a:r>
              <a:rPr dirty="0" sz="1450" spc="9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hacer</a:t>
            </a:r>
            <a:r>
              <a:rPr dirty="0" sz="1450" spc="9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muchísimo</a:t>
            </a:r>
            <a:r>
              <a:rPr dirty="0" sz="1450" spc="9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dirty="0" sz="1450" spc="9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favor</a:t>
            </a:r>
            <a:r>
              <a:rPr dirty="0" sz="1450" spc="9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de</a:t>
            </a:r>
            <a:r>
              <a:rPr dirty="0" sz="1450" spc="10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su</a:t>
            </a:r>
            <a:r>
              <a:rPr dirty="0" sz="1450" spc="9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iniciativa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forestal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urbana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y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comunitaria.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Pueden</a:t>
            </a:r>
            <a:r>
              <a:rPr dirty="0" sz="1450" spc="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servir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20">
                <a:solidFill>
                  <a:srgbClr val="4D4D4D"/>
                </a:solidFill>
                <a:latin typeface="Arial"/>
                <a:cs typeface="Arial"/>
              </a:rPr>
              <a:t>para</a:t>
            </a:r>
            <a:r>
              <a:rPr dirty="0" sz="1450" spc="50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crear</a:t>
            </a:r>
            <a:r>
              <a:rPr dirty="0" sz="1450" spc="1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conciencia</a:t>
            </a:r>
            <a:r>
              <a:rPr dirty="0" sz="1450" spc="1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sobre</a:t>
            </a:r>
            <a:r>
              <a:rPr dirty="0" sz="1450" spc="1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su</a:t>
            </a:r>
            <a:r>
              <a:rPr dirty="0" sz="1450" spc="17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organización,</a:t>
            </a:r>
            <a:r>
              <a:rPr dirty="0" sz="1450" spc="1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educar</a:t>
            </a:r>
            <a:r>
              <a:rPr dirty="0" sz="1450" spc="18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35">
                <a:solidFill>
                  <a:srgbClr val="4D4D4D"/>
                </a:solidFill>
                <a:latin typeface="Arial"/>
                <a:cs typeface="Arial"/>
              </a:rPr>
              <a:t>al 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público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sobre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los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beneficios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de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los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espacios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verdes, </a:t>
            </a:r>
            <a:r>
              <a:rPr dirty="0" sz="1450" spc="45">
                <a:solidFill>
                  <a:srgbClr val="4D4D4D"/>
                </a:solidFill>
                <a:latin typeface="Arial"/>
                <a:cs typeface="Arial"/>
              </a:rPr>
              <a:t>presentar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historias</a:t>
            </a:r>
            <a:r>
              <a:rPr dirty="0" sz="1450" spc="9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de</a:t>
            </a:r>
            <a:r>
              <a:rPr dirty="0" sz="1450" spc="9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éxito</a:t>
            </a:r>
            <a:r>
              <a:rPr dirty="0" sz="1450" spc="9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de</a:t>
            </a:r>
            <a:r>
              <a:rPr dirty="0" sz="1450" spc="9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la</a:t>
            </a:r>
            <a:r>
              <a:rPr dirty="0" sz="1450" spc="9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comunidad</a:t>
            </a:r>
            <a:r>
              <a:rPr dirty="0" sz="1450" spc="9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e</a:t>
            </a:r>
            <a:r>
              <a:rPr dirty="0" sz="1450" spc="9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incluso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fomentar</a:t>
            </a:r>
            <a:r>
              <a:rPr dirty="0" sz="1450" spc="-3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la</a:t>
            </a:r>
            <a:r>
              <a:rPr dirty="0" sz="1450" spc="-2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participación.</a:t>
            </a:r>
            <a:endParaRPr sz="1450">
              <a:latin typeface="Arial"/>
              <a:cs typeface="Arial"/>
            </a:endParaRPr>
          </a:p>
          <a:p>
            <a:pPr marL="12700" marR="19685">
              <a:lnSpc>
                <a:spcPct val="104200"/>
              </a:lnSpc>
              <a:spcBef>
                <a:spcPts val="990"/>
              </a:spcBef>
            </a:pP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Este</a:t>
            </a:r>
            <a:r>
              <a:rPr dirty="0" sz="1450" spc="9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es</a:t>
            </a:r>
            <a:r>
              <a:rPr dirty="0" sz="1450" spc="9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un</a:t>
            </a:r>
            <a:r>
              <a:rPr dirty="0" sz="1450" spc="9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guion</a:t>
            </a:r>
            <a:r>
              <a:rPr dirty="0" sz="1450" spc="9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de</a:t>
            </a:r>
            <a:r>
              <a:rPr dirty="0" sz="1450" spc="9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video</a:t>
            </a:r>
            <a:r>
              <a:rPr dirty="0" sz="1450" spc="9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que</a:t>
            </a:r>
            <a:r>
              <a:rPr dirty="0" sz="1450" spc="9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promociona</a:t>
            </a:r>
            <a:r>
              <a:rPr dirty="0" sz="1450" spc="9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40">
                <a:solidFill>
                  <a:srgbClr val="4D4D4D"/>
                </a:solidFill>
                <a:latin typeface="Arial"/>
                <a:cs typeface="Arial"/>
              </a:rPr>
              <a:t>el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movimiento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Spreading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Roots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60">
                <a:solidFill>
                  <a:srgbClr val="4D4D4D"/>
                </a:solidFill>
                <a:latin typeface="Arial"/>
                <a:cs typeface="Arial"/>
              </a:rPr>
              <a:t>al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tiempo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>
                <a:solidFill>
                  <a:srgbClr val="4D4D4D"/>
                </a:solidFill>
                <a:latin typeface="Arial"/>
                <a:cs typeface="Arial"/>
              </a:rPr>
              <a:t>que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0">
                <a:solidFill>
                  <a:srgbClr val="4D4D4D"/>
                </a:solidFill>
                <a:latin typeface="Arial"/>
                <a:cs typeface="Arial"/>
              </a:rPr>
              <a:t>ilustra</a:t>
            </a:r>
            <a:r>
              <a:rPr dirty="0" sz="1450" spc="8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-25">
                <a:solidFill>
                  <a:srgbClr val="4D4D4D"/>
                </a:solidFill>
                <a:latin typeface="Arial"/>
                <a:cs typeface="Arial"/>
              </a:rPr>
              <a:t>los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beneficios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que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trae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consigo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55">
                <a:solidFill>
                  <a:srgbClr val="4D4D4D"/>
                </a:solidFill>
                <a:latin typeface="Arial"/>
                <a:cs typeface="Arial"/>
              </a:rPr>
              <a:t>la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igualdad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de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acceso</a:t>
            </a:r>
            <a:r>
              <a:rPr dirty="0" sz="1450" spc="7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1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dirty="0" sz="1450" spc="65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dirty="0" sz="1450" spc="30">
                <a:solidFill>
                  <a:srgbClr val="4D4D4D"/>
                </a:solidFill>
                <a:latin typeface="Arial"/>
                <a:cs typeface="Arial"/>
              </a:rPr>
              <a:t>la </a:t>
            </a:r>
            <a:r>
              <a:rPr dirty="0" sz="1450" spc="-10">
                <a:solidFill>
                  <a:srgbClr val="4D4D4D"/>
                </a:solidFill>
                <a:latin typeface="Arial"/>
                <a:cs typeface="Arial"/>
              </a:rPr>
              <a:t>naturaleza.</a:t>
            </a:r>
            <a:endParaRPr sz="1450">
              <a:latin typeface="Arial"/>
              <a:cs typeface="Arial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741203" y="731780"/>
            <a:ext cx="2352040" cy="25209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450" i="1">
                <a:solidFill>
                  <a:srgbClr val="237D12"/>
                </a:solidFill>
                <a:latin typeface="Arial"/>
                <a:cs typeface="Arial"/>
              </a:rPr>
              <a:t>Herramientas</a:t>
            </a:r>
            <a:r>
              <a:rPr dirty="0" sz="1450" spc="-20" i="1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dirty="0" sz="1450" i="1">
                <a:solidFill>
                  <a:srgbClr val="237D12"/>
                </a:solidFill>
                <a:latin typeface="Arial"/>
                <a:cs typeface="Arial"/>
              </a:rPr>
              <a:t>para</a:t>
            </a:r>
            <a:r>
              <a:rPr dirty="0" sz="1450" spc="-10" i="1">
                <a:solidFill>
                  <a:srgbClr val="237D12"/>
                </a:solidFill>
                <a:latin typeface="Arial"/>
                <a:cs typeface="Arial"/>
              </a:rPr>
              <a:t> movilizar</a:t>
            </a:r>
            <a:endParaRPr sz="1450">
              <a:latin typeface="Arial"/>
              <a:cs typeface="Arial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pc="-65"/>
              <a:t>Guiones</a:t>
            </a:r>
            <a:r>
              <a:rPr dirty="0" spc="-135"/>
              <a:t> </a:t>
            </a:r>
            <a:r>
              <a:rPr dirty="0"/>
              <a:t>de</a:t>
            </a:r>
            <a:r>
              <a:rPr dirty="0" spc="-135"/>
              <a:t> </a:t>
            </a:r>
            <a:r>
              <a:rPr dirty="0" spc="-30"/>
              <a:t>video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2025-03-28T16:22:10Z</dcterms:created>
  <dcterms:modified xsi:type="dcterms:W3CDTF">2025-03-28T16:22:10Z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2025-03-28T00:00:00Z</vt:filetime>
  </property>
  <property fmtid="{D5CDD505-2E9C-101B-9397-08002B2CF9AE}" pid="3" name="Creator">
    <vt:lpwstr>Adobe InDesign 20.2 (Macintosh)</vt:lpwstr>
  </property>
  <property fmtid="{D5CDD505-2E9C-101B-9397-08002B2CF9AE}" pid="4" name="LastSaved">
    <vt:filetime>2025-03-28T00:00:00Z</vt:filetime>
  </property>
  <property fmtid="{D5CDD505-2E9C-101B-9397-08002B2CF9AE}" pid="5" name="Producer">
    <vt:lpwstr>Adobe PDF Library 17.0</vt:lpwstr>
  </property>
</Properties>
</file>