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2407920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preadingroots.org/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119527" y="10353476"/>
            <a:ext cx="238760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25" i="1">
                <a:solidFill>
                  <a:srgbClr val="237D12"/>
                </a:solidFill>
                <a:latin typeface="Arial"/>
                <a:cs typeface="Arial"/>
              </a:rPr>
              <a:t>34</a:t>
            </a:r>
            <a:endParaRPr sz="145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23734" y="10353476"/>
            <a:ext cx="4340860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20" i="1">
                <a:solidFill>
                  <a:srgbClr val="237D12"/>
                </a:solidFill>
                <a:latin typeface="Arial"/>
                <a:cs typeface="Arial"/>
              </a:rPr>
              <a:t>Roots</a:t>
            </a:r>
            <a:r>
              <a:rPr dirty="0" sz="1450" spc="-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Community</a:t>
            </a:r>
            <a:r>
              <a:rPr dirty="0" sz="1450" spc="-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Action</a:t>
            </a:r>
            <a:r>
              <a:rPr dirty="0" sz="1450" spc="-3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Toolkit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Overview</a:t>
            </a:r>
            <a:endParaRPr sz="1450">
              <a:latin typeface="Arial"/>
              <a:cs typeface="Arial"/>
            </a:endParaRPr>
          </a:p>
        </p:txBody>
      </p:sp>
      <p:graphicFrame>
        <p:nvGraphicFramePr>
          <p:cNvPr id="4" name="object 4" descr=""/>
          <p:cNvGraphicFramePr>
            <a:graphicFrameLocks noGrp="1"/>
          </p:cNvGraphicFramePr>
          <p:nvPr/>
        </p:nvGraphicFramePr>
        <p:xfrm>
          <a:off x="7203968" y="1403098"/>
          <a:ext cx="11897995" cy="73259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2550"/>
                <a:gridCol w="5095240"/>
                <a:gridCol w="5352415"/>
              </a:tblGrid>
              <a:tr h="4889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CCCCCC"/>
                      </a:solidFill>
                      <a:prstDash val="solid"/>
                    </a:lnR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0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dirty="0" sz="1450" spc="-1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Video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26364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8775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Voiceover</a:t>
                      </a:r>
                      <a:r>
                        <a:rPr dirty="0" sz="1450" spc="17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and/or</a:t>
                      </a:r>
                      <a:r>
                        <a:rPr dirty="0" sz="1450" spc="17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On-Screen</a:t>
                      </a:r>
                      <a:r>
                        <a:rPr dirty="0" sz="1450" spc="17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2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Text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26364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8966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R="55244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Frame</a:t>
                      </a:r>
                      <a:r>
                        <a:rPr dirty="0" sz="1450" spc="3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4986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7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1950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Animated</a:t>
                      </a:r>
                      <a:r>
                        <a:rPr dirty="0" sz="1450" spc="21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Spreading</a:t>
                      </a:r>
                      <a:r>
                        <a:rPr dirty="0" sz="1450" spc="2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Roots</a:t>
                      </a:r>
                      <a:r>
                        <a:rPr dirty="0" sz="1450" spc="2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logo.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4922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86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9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R="196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Frame</a:t>
                      </a:r>
                      <a:r>
                        <a:rPr dirty="0" sz="1450" spc="3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193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9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1950">
                        <a:lnSpc>
                          <a:spcPct val="100000"/>
                        </a:lnSpc>
                      </a:pP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Group</a:t>
                      </a:r>
                      <a:r>
                        <a:rPr dirty="0" sz="1450" spc="1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450" spc="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volunteers</a:t>
                      </a:r>
                      <a:r>
                        <a:rPr dirty="0" sz="1450" spc="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at</a:t>
                      </a:r>
                      <a:r>
                        <a:rPr dirty="0" sz="1450" spc="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50" spc="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planting</a:t>
                      </a:r>
                      <a:r>
                        <a:rPr dirty="0" sz="1450" spc="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event.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193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9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“Join</a:t>
                      </a:r>
                      <a:r>
                        <a:rPr dirty="0" sz="1450" spc="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community-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driven</a:t>
                      </a:r>
                      <a:r>
                        <a:rPr dirty="0" sz="1450" spc="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movement...”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193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86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3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R="133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Frame</a:t>
                      </a:r>
                      <a:r>
                        <a:rPr dirty="0" sz="1450" spc="3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9431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1950" marR="636270">
                        <a:lnSpc>
                          <a:spcPct val="104200"/>
                        </a:lnSpc>
                        <a:spcBef>
                          <a:spcPts val="5"/>
                        </a:spcBef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Young 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families</a:t>
                      </a:r>
                      <a:r>
                        <a:rPr dirty="0" sz="1450" spc="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450" spc="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groups 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450" spc="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children</a:t>
                      </a:r>
                      <a:r>
                        <a:rPr dirty="0" sz="1450" spc="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interacting 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urban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green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space.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7620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 marR="772795">
                        <a:lnSpc>
                          <a:spcPct val="104200"/>
                        </a:lnSpc>
                      </a:pPr>
                      <a:r>
                        <a:rPr dirty="0" sz="1450" spc="-1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“…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that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understands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that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trees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green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spaces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can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affect</a:t>
                      </a:r>
                      <a:r>
                        <a:rPr dirty="0" sz="1450" spc="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our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present</a:t>
                      </a:r>
                      <a:r>
                        <a:rPr dirty="0" sz="1450" spc="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shape</a:t>
                      </a:r>
                      <a:r>
                        <a:rPr dirty="0" sz="1450" spc="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our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future.</a:t>
                      </a:r>
                      <a:r>
                        <a:rPr dirty="0" sz="1450" spc="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6985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86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R="13970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Frame</a:t>
                      </a:r>
                      <a:r>
                        <a:rPr dirty="0" sz="1450" spc="3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066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7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1950">
                        <a:lnSpc>
                          <a:spcPct val="100000"/>
                        </a:lnSpc>
                      </a:pP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Vibrant</a:t>
                      </a:r>
                      <a:r>
                        <a:rPr dirty="0" sz="1450" spc="-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park</a:t>
                      </a:r>
                      <a:r>
                        <a:rPr dirty="0" sz="1450" spc="-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or</a:t>
                      </a:r>
                      <a:r>
                        <a:rPr dirty="0" sz="1450" spc="-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parklet,</a:t>
                      </a:r>
                      <a:r>
                        <a:rPr dirty="0" sz="1450" spc="-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teeming</a:t>
                      </a:r>
                      <a:r>
                        <a:rPr dirty="0" sz="1450" spc="-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dirty="0" sz="1450" spc="-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activity.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002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7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“And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that</a:t>
                      </a:r>
                      <a:r>
                        <a:rPr dirty="0" sz="1450" spc="1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everyone</a:t>
                      </a:r>
                      <a:r>
                        <a:rPr dirty="0" sz="1450" spc="1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should</a:t>
                      </a:r>
                      <a:r>
                        <a:rPr dirty="0" sz="1450" spc="1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access.”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002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86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R="11430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Frame</a:t>
                      </a:r>
                      <a:r>
                        <a:rPr dirty="0" sz="1450" spc="3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8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8034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1950" marR="934719">
                        <a:lnSpc>
                          <a:spcPct val="1042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Aerial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view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450" spc="10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densely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populated</a:t>
                      </a:r>
                      <a:r>
                        <a:rPr dirty="0" sz="1450" spc="10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urban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area 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healthy</a:t>
                      </a:r>
                      <a:r>
                        <a:rPr dirty="0" sz="1450" spc="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tree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canopy.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7493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 marR="1304925">
                        <a:lnSpc>
                          <a:spcPct val="1042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“Urban</a:t>
                      </a:r>
                      <a:r>
                        <a:rPr dirty="0" sz="1450" spc="1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green</a:t>
                      </a:r>
                      <a:r>
                        <a:rPr dirty="0" sz="1450" spc="1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spaces</a:t>
                      </a:r>
                      <a:r>
                        <a:rPr dirty="0" sz="1450" spc="1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aren’t</a:t>
                      </a:r>
                      <a:r>
                        <a:rPr dirty="0" sz="1450" spc="1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just</a:t>
                      </a:r>
                      <a:r>
                        <a:rPr dirty="0" sz="1450" spc="1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beautiful...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they’re</a:t>
                      </a:r>
                      <a:r>
                        <a:rPr dirty="0" sz="1450" spc="2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vital.”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7493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99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R="14604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Frame</a:t>
                      </a:r>
                      <a:r>
                        <a:rPr dirty="0" sz="1450" spc="3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8542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1950" marR="651510">
                        <a:lnSpc>
                          <a:spcPct val="104200"/>
                        </a:lnSpc>
                        <a:spcBef>
                          <a:spcPts val="5"/>
                        </a:spcBef>
                      </a:pP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Group</a:t>
                      </a:r>
                      <a:r>
                        <a:rPr dirty="0" sz="1450" spc="1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450" spc="12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individuals</a:t>
                      </a:r>
                      <a:r>
                        <a:rPr dirty="0" sz="1450" spc="12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harvesting</a:t>
                      </a:r>
                      <a:r>
                        <a:rPr dirty="0" sz="1450" spc="12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fruits,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vegetables,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greens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community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garden.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7366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 marR="1089660">
                        <a:lnSpc>
                          <a:spcPct val="104200"/>
                        </a:lnSpc>
                      </a:pP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“They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connect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us,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make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neighborhoods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more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vibrant,</a:t>
                      </a:r>
                      <a:r>
                        <a:rPr dirty="0" sz="1450" spc="3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foster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sense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community.”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963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R="19050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Frame</a:t>
                      </a:r>
                      <a:r>
                        <a:rPr dirty="0" sz="1450" spc="3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9113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1950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Spreading</a:t>
                      </a:r>
                      <a:r>
                        <a:rPr dirty="0" sz="1450" spc="12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Roots</a:t>
                      </a:r>
                      <a:r>
                        <a:rPr dirty="0" sz="1450" spc="13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logo</a:t>
                      </a:r>
                      <a:r>
                        <a:rPr dirty="0" sz="1450" spc="13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dirty="0" sz="1450" spc="13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URL.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8288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 marR="940435">
                        <a:lnSpc>
                          <a:spcPct val="1042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“Join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our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cause</a:t>
                      </a:r>
                      <a:r>
                        <a:rPr dirty="0" sz="1450" spc="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today.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Together,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we</a:t>
                      </a:r>
                      <a:r>
                        <a:rPr dirty="0" sz="1450" spc="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can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nourish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more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beautiful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world.”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6604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 descr=""/>
          <p:cNvSpPr txBox="1"/>
          <p:nvPr/>
        </p:nvSpPr>
        <p:spPr>
          <a:xfrm>
            <a:off x="741203" y="1792478"/>
            <a:ext cx="4702175" cy="3727450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Studies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have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shown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that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retain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80%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what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they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see.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Further,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second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quarter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2023,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was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reported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online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videos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had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92.3%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audience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reach.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these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powerful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statistics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mind,</a:t>
            </a:r>
            <a:endParaRPr sz="1450">
              <a:latin typeface="Arial"/>
              <a:cs typeface="Arial"/>
            </a:endParaRPr>
          </a:p>
          <a:p>
            <a:pPr marL="12700" marR="106045">
              <a:lnSpc>
                <a:spcPct val="104200"/>
              </a:lnSpc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videos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could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do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world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good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forestry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initiative.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They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do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everything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from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raise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awareness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organization,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educate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others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about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benefits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spaces,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showcase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success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stories,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even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promote</a:t>
            </a:r>
            <a:r>
              <a:rPr dirty="0" sz="1450" spc="-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engagement.</a:t>
            </a:r>
            <a:endParaRPr sz="1450">
              <a:latin typeface="Arial"/>
              <a:cs typeface="Arial"/>
            </a:endParaRPr>
          </a:p>
          <a:p>
            <a:pPr marL="12700" marR="345440">
              <a:lnSpc>
                <a:spcPct val="104200"/>
              </a:lnSpc>
              <a:spcBef>
                <a:spcPts val="99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video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script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8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promotes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Spreading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movement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while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highlighting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benefits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of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equal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access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nature.</a:t>
            </a:r>
            <a:endParaRPr sz="1450">
              <a:latin typeface="Arial"/>
              <a:cs typeface="Arial"/>
            </a:endParaRPr>
          </a:p>
          <a:p>
            <a:pPr marL="12700" marR="333375">
              <a:lnSpc>
                <a:spcPct val="104200"/>
              </a:lnSpc>
              <a:spcBef>
                <a:spcPts val="990"/>
              </a:spcBef>
            </a:pPr>
            <a:r>
              <a:rPr dirty="0" sz="1450" spc="-4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download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this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example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video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script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our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website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dirty="0" sz="1450" spc="114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u="heavy" sz="1450" spc="-10">
                <a:solidFill>
                  <a:srgbClr val="356889"/>
                </a:solidFill>
                <a:uFill>
                  <a:solidFill>
                    <a:srgbClr val="356889"/>
                  </a:solidFill>
                </a:uFill>
                <a:latin typeface="Arial"/>
                <a:cs typeface="Arial"/>
                <a:hlinkClick r:id="rId2"/>
              </a:rPr>
              <a:t>spreadingroots.org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41203" y="731780"/>
            <a:ext cx="141541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25" i="1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dirty="0" sz="1450" spc="-5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50" i="1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dirty="0" sz="1450" spc="-5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Mobilize</a:t>
            </a:r>
            <a:endParaRPr sz="145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pc="-10"/>
              <a:t>Video</a:t>
            </a:r>
            <a:r>
              <a:rPr dirty="0" spc="-165"/>
              <a:t> </a:t>
            </a:r>
            <a:r>
              <a:rPr dirty="0" spc="-10"/>
              <a:t>Scripts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5688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2025-03-28T16:13:19Z</dcterms:created>
  <dcterms:modified xsi:type="dcterms:W3CDTF">2025-03-28T16:13:19Z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